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 id="2147483746" r:id="rId2"/>
    <p:sldMasterId id="2147483733" r:id="rId3"/>
  </p:sldMasterIdLst>
  <p:notesMasterIdLst>
    <p:notesMasterId r:id="rId63"/>
  </p:notesMasterIdLst>
  <p:sldIdLst>
    <p:sldId id="379" r:id="rId4"/>
    <p:sldId id="386" r:id="rId5"/>
    <p:sldId id="387" r:id="rId6"/>
    <p:sldId id="388" r:id="rId7"/>
    <p:sldId id="389" r:id="rId8"/>
    <p:sldId id="390" r:id="rId9"/>
    <p:sldId id="391" r:id="rId10"/>
    <p:sldId id="392" r:id="rId11"/>
    <p:sldId id="393" r:id="rId12"/>
    <p:sldId id="394" r:id="rId13"/>
    <p:sldId id="399" r:id="rId14"/>
    <p:sldId id="451" r:id="rId15"/>
    <p:sldId id="452" r:id="rId16"/>
    <p:sldId id="453" r:id="rId17"/>
    <p:sldId id="454" r:id="rId18"/>
    <p:sldId id="400" r:id="rId19"/>
    <p:sldId id="443"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425" r:id="rId44"/>
    <p:sldId id="426" r:id="rId45"/>
    <p:sldId id="427" r:id="rId46"/>
    <p:sldId id="428" r:id="rId47"/>
    <p:sldId id="429" r:id="rId48"/>
    <p:sldId id="430" r:id="rId49"/>
    <p:sldId id="444" r:id="rId50"/>
    <p:sldId id="445" r:id="rId51"/>
    <p:sldId id="433" r:id="rId52"/>
    <p:sldId id="434" r:id="rId53"/>
    <p:sldId id="435" r:id="rId54"/>
    <p:sldId id="440" r:id="rId55"/>
    <p:sldId id="446" r:id="rId56"/>
    <p:sldId id="447" r:id="rId57"/>
    <p:sldId id="448" r:id="rId58"/>
    <p:sldId id="449" r:id="rId59"/>
    <p:sldId id="441" r:id="rId60"/>
    <p:sldId id="442" r:id="rId61"/>
    <p:sldId id="450"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72" userDrawn="1">
          <p15:clr>
            <a:srgbClr val="A4A3A4"/>
          </p15:clr>
        </p15:guide>
        <p15:guide id="4" pos="3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3002D"/>
    <a:srgbClr val="595959"/>
    <a:srgbClr val="16DFDA"/>
    <a:srgbClr val="30F358"/>
    <a:srgbClr val="30F35F"/>
    <a:srgbClr val="1240C7"/>
    <a:srgbClr val="1157C7"/>
    <a:srgbClr val="1D8BC4"/>
    <a:srgbClr val="2BC9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72283"/>
  </p:normalViewPr>
  <p:slideViewPr>
    <p:cSldViewPr snapToGrid="0" snapToObjects="1">
      <p:cViewPr varScale="1">
        <p:scale>
          <a:sx n="109" d="100"/>
          <a:sy n="109" d="100"/>
        </p:scale>
        <p:origin x="2280" y="176"/>
      </p:cViewPr>
      <p:guideLst>
        <p:guide orient="horz" pos="1620"/>
        <p:guide pos="2880"/>
        <p:guide orient="horz" pos="972"/>
        <p:guide pos="336"/>
      </p:guideLst>
    </p:cSldViewPr>
  </p:slideViewPr>
  <p:notesTextViewPr>
    <p:cViewPr>
      <p:scale>
        <a:sx n="100" d="100"/>
        <a:sy n="100" d="100"/>
      </p:scale>
      <p:origin x="0" y="0"/>
    </p:cViewPr>
  </p:notesTextViewPr>
  <p:notesViewPr>
    <p:cSldViewPr snapToGrid="0" snapToObjects="1">
      <p:cViewPr varScale="1">
        <p:scale>
          <a:sx n="146" d="100"/>
          <a:sy n="146" d="100"/>
        </p:scale>
        <p:origin x="3736"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BF5F8-0ABE-F041-B053-C6E9A0DA689D}" type="datetimeFigureOut">
              <a:rPr lang="en-US" smtClean="0"/>
              <a:t>10/17/19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20791-EC40-7341-8BCC-58405AAD91A1}" type="slidenum">
              <a:rPr lang="en-US" smtClean="0"/>
              <a:t>‹#›</a:t>
            </a:fld>
            <a:endParaRPr lang="en-US"/>
          </a:p>
        </p:txBody>
      </p:sp>
    </p:spTree>
    <p:extLst>
      <p:ext uri="{BB962C8B-B14F-4D97-AF65-F5344CB8AC3E}">
        <p14:creationId xmlns:p14="http://schemas.microsoft.com/office/powerpoint/2010/main" val="35315960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i.googleblog.com/2017/04/federated-learning-collaborative.html" TargetMode="External"/><Relationship Id="rId4" Type="http://schemas.openxmlformats.org/officeDocument/2006/relationships/hyperlink" Target="https://en.wikipedia.org/wiki/Differential_privacy" TargetMode="External"/><Relationship Id="rId5" Type="http://schemas.openxmlformats.org/officeDocument/2006/relationships/hyperlink" Target="https://en.wikipedia.org/wiki/Secure_multi-party_computation"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Computer_network" TargetMode="External"/><Relationship Id="rId4" Type="http://schemas.openxmlformats.org/officeDocument/2006/relationships/hyperlink" Target="https://en.wikipedia.org/wiki/Pseudonymity" TargetMode="External"/><Relationship Id="rId5" Type="http://schemas.openxmlformats.org/officeDocument/2006/relationships/hyperlink" Target="https://en.wikipedia.org/wiki/Sybil_(Schreiber_book)" TargetMode="External"/><Relationship Id="rId6" Type="http://schemas.openxmlformats.org/officeDocument/2006/relationships/hyperlink" Target="https://en.wikipedia.org/wiki/Dissociative_identity_disorder" TargetMode="External"/><Relationship Id="rId7" Type="http://schemas.openxmlformats.org/officeDocument/2006/relationships/hyperlink" Target="https://en.wikipedia.org/wiki/Sybil_attack#cite_note-1" TargetMode="External"/><Relationship Id="rId8" Type="http://schemas.openxmlformats.org/officeDocument/2006/relationships/hyperlink" Target="https://en.wikipedia.org/wiki/Microsoft_Research" TargetMode="External"/><Relationship Id="rId9" Type="http://schemas.openxmlformats.org/officeDocument/2006/relationships/hyperlink" Target="https://en.wikipedia.org/wiki/Sybil_attack#cite_note-2"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Today we shall discuss how </a:t>
            </a:r>
            <a:r>
              <a:rPr lang="en-US" baseline="0" dirty="0" err="1" smtClean="0">
                <a:solidFill>
                  <a:schemeClr val="tx1"/>
                </a:solidFill>
              </a:rPr>
              <a:t>IoT</a:t>
            </a:r>
            <a:r>
              <a:rPr lang="en-US" baseline="0" dirty="0" smtClean="0">
                <a:solidFill>
                  <a:schemeClr val="tx1"/>
                </a:solidFill>
              </a:rPr>
              <a:t> devices are controlling our day to day life, the challenges of anomalies in the smart building and how we can solve the problem with a different genre of machine learning called federated learning.</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a:t>
            </a:fld>
            <a:endParaRPr lang="en-US"/>
          </a:p>
        </p:txBody>
      </p:sp>
    </p:spTree>
    <p:extLst>
      <p:ext uri="{BB962C8B-B14F-4D97-AF65-F5344CB8AC3E}">
        <p14:creationId xmlns:p14="http://schemas.microsoft.com/office/powerpoint/2010/main" val="174639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GDPR </a:t>
            </a:r>
            <a:r>
              <a:rPr lang="mr-IN" baseline="0" dirty="0" smtClean="0"/>
              <a:t>–</a:t>
            </a:r>
            <a:r>
              <a:rPr lang="en-US" baseline="0" dirty="0" smtClean="0"/>
              <a:t> general data protection regulation by EU.</a:t>
            </a:r>
          </a:p>
          <a:p>
            <a:r>
              <a:rPr lang="en-US" baseline="0" dirty="0" smtClean="0"/>
              <a:t>CCPA </a:t>
            </a:r>
            <a:r>
              <a:rPr lang="mr-IN" baseline="0" dirty="0" smtClean="0"/>
              <a:t>–</a:t>
            </a:r>
            <a:r>
              <a:rPr lang="en-US" baseline="0" dirty="0" smtClean="0"/>
              <a:t> </a:t>
            </a:r>
            <a:r>
              <a:rPr lang="en-US" baseline="0" dirty="0" err="1" smtClean="0"/>
              <a:t>california</a:t>
            </a:r>
            <a:r>
              <a:rPr lang="en-US" baseline="0" dirty="0" smtClean="0"/>
              <a:t> consumer protection act.</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11</a:t>
            </a:fld>
            <a:endParaRPr lang="en-US"/>
          </a:p>
        </p:txBody>
      </p:sp>
    </p:spTree>
    <p:extLst>
      <p:ext uri="{BB962C8B-B14F-4D97-AF65-F5344CB8AC3E}">
        <p14:creationId xmlns:p14="http://schemas.microsoft.com/office/powerpoint/2010/main" val="70612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GDPR </a:t>
            </a:r>
            <a:r>
              <a:rPr lang="mr-IN" baseline="0" dirty="0" smtClean="0"/>
              <a:t>–</a:t>
            </a:r>
            <a:r>
              <a:rPr lang="en-US" baseline="0" dirty="0" smtClean="0"/>
              <a:t> general data protection regulation by EU.</a:t>
            </a:r>
          </a:p>
          <a:p>
            <a:r>
              <a:rPr lang="en-US" baseline="0" dirty="0" smtClean="0"/>
              <a:t>CCPA </a:t>
            </a:r>
            <a:r>
              <a:rPr lang="mr-IN" baseline="0" dirty="0" smtClean="0"/>
              <a:t>–</a:t>
            </a:r>
            <a:r>
              <a:rPr lang="en-US" baseline="0" dirty="0" smtClean="0"/>
              <a:t> </a:t>
            </a:r>
            <a:r>
              <a:rPr lang="en-US" baseline="0" dirty="0" err="1" smtClean="0"/>
              <a:t>california</a:t>
            </a:r>
            <a:r>
              <a:rPr lang="en-US" baseline="0" dirty="0" smtClean="0"/>
              <a:t> consumer protection act.</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12</a:t>
            </a:fld>
            <a:endParaRPr lang="en-US"/>
          </a:p>
        </p:txBody>
      </p:sp>
    </p:spTree>
    <p:extLst>
      <p:ext uri="{BB962C8B-B14F-4D97-AF65-F5344CB8AC3E}">
        <p14:creationId xmlns:p14="http://schemas.microsoft.com/office/powerpoint/2010/main" val="83863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GDPR </a:t>
            </a:r>
            <a:r>
              <a:rPr lang="mr-IN" baseline="0" dirty="0" smtClean="0"/>
              <a:t>–</a:t>
            </a:r>
            <a:r>
              <a:rPr lang="en-US" baseline="0" dirty="0" smtClean="0"/>
              <a:t> general data protection regulation by EU.</a:t>
            </a:r>
          </a:p>
          <a:p>
            <a:r>
              <a:rPr lang="en-US" baseline="0" dirty="0" smtClean="0"/>
              <a:t>CCPA </a:t>
            </a:r>
            <a:r>
              <a:rPr lang="mr-IN" baseline="0" dirty="0" smtClean="0"/>
              <a:t>–</a:t>
            </a:r>
            <a:r>
              <a:rPr lang="en-US" baseline="0" dirty="0" smtClean="0"/>
              <a:t> </a:t>
            </a:r>
            <a:r>
              <a:rPr lang="en-US" baseline="0" dirty="0" err="1" smtClean="0"/>
              <a:t>california</a:t>
            </a:r>
            <a:r>
              <a:rPr lang="en-US" baseline="0" dirty="0" smtClean="0"/>
              <a:t> consumer protection act.</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13</a:t>
            </a:fld>
            <a:endParaRPr lang="en-US"/>
          </a:p>
        </p:txBody>
      </p:sp>
    </p:spTree>
    <p:extLst>
      <p:ext uri="{BB962C8B-B14F-4D97-AF65-F5344CB8AC3E}">
        <p14:creationId xmlns:p14="http://schemas.microsoft.com/office/powerpoint/2010/main" val="1698030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GDPR </a:t>
            </a:r>
            <a:r>
              <a:rPr lang="mr-IN" baseline="0" dirty="0" smtClean="0"/>
              <a:t>–</a:t>
            </a:r>
            <a:r>
              <a:rPr lang="en-US" baseline="0" dirty="0" smtClean="0"/>
              <a:t> general data protection regulation by EU.</a:t>
            </a:r>
          </a:p>
          <a:p>
            <a:r>
              <a:rPr lang="en-US" baseline="0" dirty="0" smtClean="0"/>
              <a:t>CCPA </a:t>
            </a:r>
            <a:r>
              <a:rPr lang="mr-IN" baseline="0" dirty="0" smtClean="0"/>
              <a:t>–</a:t>
            </a:r>
            <a:r>
              <a:rPr lang="en-US" baseline="0" dirty="0" smtClean="0"/>
              <a:t> </a:t>
            </a:r>
            <a:r>
              <a:rPr lang="en-US" baseline="0" dirty="0" err="1" smtClean="0"/>
              <a:t>california</a:t>
            </a:r>
            <a:r>
              <a:rPr lang="en-US" baseline="0" dirty="0" smtClean="0"/>
              <a:t> consumer protection act.</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14</a:t>
            </a:fld>
            <a:endParaRPr lang="en-US"/>
          </a:p>
        </p:txBody>
      </p:sp>
    </p:spTree>
    <p:extLst>
      <p:ext uri="{BB962C8B-B14F-4D97-AF65-F5344CB8AC3E}">
        <p14:creationId xmlns:p14="http://schemas.microsoft.com/office/powerpoint/2010/main" val="97175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GDPR </a:t>
            </a:r>
            <a:r>
              <a:rPr lang="mr-IN" baseline="0" dirty="0" smtClean="0"/>
              <a:t>–</a:t>
            </a:r>
            <a:r>
              <a:rPr lang="en-US" baseline="0" dirty="0" smtClean="0"/>
              <a:t> general data protection regulation by EU.</a:t>
            </a:r>
          </a:p>
          <a:p>
            <a:r>
              <a:rPr lang="en-US" baseline="0" dirty="0" smtClean="0"/>
              <a:t>CCPA </a:t>
            </a:r>
            <a:r>
              <a:rPr lang="mr-IN" baseline="0" dirty="0" smtClean="0"/>
              <a:t>–</a:t>
            </a:r>
            <a:r>
              <a:rPr lang="en-US" baseline="0" dirty="0" smtClean="0"/>
              <a:t> </a:t>
            </a:r>
            <a:r>
              <a:rPr lang="en-US" baseline="0" dirty="0" err="1" smtClean="0"/>
              <a:t>california</a:t>
            </a:r>
            <a:r>
              <a:rPr lang="en-US" baseline="0" dirty="0" smtClean="0"/>
              <a:t> consumer protection act.</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15</a:t>
            </a:fld>
            <a:endParaRPr lang="en-US"/>
          </a:p>
        </p:txBody>
      </p:sp>
    </p:spTree>
    <p:extLst>
      <p:ext uri="{BB962C8B-B14F-4D97-AF65-F5344CB8AC3E}">
        <p14:creationId xmlns:p14="http://schemas.microsoft.com/office/powerpoint/2010/main" val="1258695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Federated Learning is a machine learning setting where the goal is to train a high-quality centralized model with training data distributed over a large number of clients each with</a:t>
            </a:r>
            <a:r>
              <a:rPr lang="en-US" b="0" baseline="0" dirty="0" smtClean="0"/>
              <a:t> </a:t>
            </a:r>
            <a:r>
              <a:rPr lang="en-US" b="0" dirty="0" smtClean="0"/>
              <a:t>unreliable and relatively slow network connections.</a:t>
            </a: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16</a:t>
            </a:fld>
            <a:endParaRPr lang="en-US"/>
          </a:p>
        </p:txBody>
      </p:sp>
    </p:spTree>
    <p:extLst>
      <p:ext uri="{BB962C8B-B14F-4D97-AF65-F5344CB8AC3E}">
        <p14:creationId xmlns:p14="http://schemas.microsoft.com/office/powerpoint/2010/main" val="766688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Federated Learning is a machine learning setting where the goal is to train a high-quality centralized model with training data distributed over a large number of clients each with</a:t>
            </a:r>
            <a:r>
              <a:rPr lang="en-US" b="0" baseline="0" dirty="0" smtClean="0"/>
              <a:t> </a:t>
            </a:r>
            <a:r>
              <a:rPr lang="en-US" b="0" dirty="0" smtClean="0"/>
              <a:t>unreliable and relatively slow network connections.</a:t>
            </a: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17</a:t>
            </a:fld>
            <a:endParaRPr lang="en-US"/>
          </a:p>
        </p:txBody>
      </p:sp>
    </p:spTree>
    <p:extLst>
      <p:ext uri="{BB962C8B-B14F-4D97-AF65-F5344CB8AC3E}">
        <p14:creationId xmlns:p14="http://schemas.microsoft.com/office/powerpoint/2010/main" val="1862442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federation construction happen?</a:t>
            </a:r>
          </a:p>
          <a:p>
            <a:r>
              <a:rPr lang="en-US" dirty="0" smtClean="0"/>
              <a:t>The </a:t>
            </a:r>
            <a:r>
              <a:rPr lang="en-US" dirty="0" err="1" smtClean="0"/>
              <a:t>pretrained</a:t>
            </a:r>
            <a:r>
              <a:rPr lang="en-US" dirty="0" smtClean="0"/>
              <a:t> model from</a:t>
            </a:r>
            <a:r>
              <a:rPr lang="en-US" baseline="0" dirty="0" smtClean="0"/>
              <a:t> the cloud is sent to the devices.</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18</a:t>
            </a:fld>
            <a:endParaRPr lang="en-US"/>
          </a:p>
        </p:txBody>
      </p:sp>
    </p:spTree>
    <p:extLst>
      <p:ext uri="{BB962C8B-B14F-4D97-AF65-F5344CB8AC3E}">
        <p14:creationId xmlns:p14="http://schemas.microsoft.com/office/powerpoint/2010/main" val="1934199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each of these devices incrementally</a:t>
            </a:r>
            <a:r>
              <a:rPr lang="en-US" baseline="0" dirty="0" smtClean="0"/>
              <a:t> train the model using their own data. As you can clearly see the devices does not share their data while training the individual models.</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19</a:t>
            </a:fld>
            <a:endParaRPr lang="en-US"/>
          </a:p>
        </p:txBody>
      </p:sp>
    </p:spTree>
    <p:extLst>
      <p:ext uri="{BB962C8B-B14F-4D97-AF65-F5344CB8AC3E}">
        <p14:creationId xmlns:p14="http://schemas.microsoft.com/office/powerpoint/2010/main" val="2015612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decentralized training is done, the gradient updates of the individual models are sent to the cloud. As you can see the data remains on the respective devices.</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20</a:t>
            </a:fld>
            <a:endParaRPr lang="en-US"/>
          </a:p>
        </p:txBody>
      </p:sp>
    </p:spTree>
    <p:extLst>
      <p:ext uri="{BB962C8B-B14F-4D97-AF65-F5344CB8AC3E}">
        <p14:creationId xmlns:p14="http://schemas.microsoft.com/office/powerpoint/2010/main" val="204650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We cannot think about a world without </a:t>
            </a:r>
            <a:r>
              <a:rPr lang="en-US" b="0" dirty="0" err="1" smtClean="0"/>
              <a:t>IoT</a:t>
            </a:r>
            <a:r>
              <a:rPr lang="en-US" b="0" dirty="0" smtClean="0"/>
              <a:t>. </a:t>
            </a:r>
          </a:p>
          <a:p>
            <a:r>
              <a:rPr lang="en-US" b="0" baseline="0" dirty="0" smtClean="0"/>
              <a:t>Our life is influenced and controlled by the vastness of </a:t>
            </a:r>
            <a:r>
              <a:rPr lang="en-US" b="0" baseline="0" dirty="0" err="1" smtClean="0"/>
              <a:t>IoT</a:t>
            </a:r>
            <a:r>
              <a:rPr lang="en-US" b="0" baseline="0" dirty="0" smtClean="0"/>
              <a:t> devices.</a:t>
            </a:r>
            <a:endParaRPr lang="en-US" b="0" dirty="0"/>
          </a:p>
        </p:txBody>
      </p:sp>
      <p:sp>
        <p:nvSpPr>
          <p:cNvPr id="4" name="Slide Number Placeholder 3"/>
          <p:cNvSpPr>
            <a:spLocks noGrp="1"/>
          </p:cNvSpPr>
          <p:nvPr>
            <p:ph type="sldNum" sz="quarter" idx="10"/>
          </p:nvPr>
        </p:nvSpPr>
        <p:spPr/>
        <p:txBody>
          <a:bodyPr/>
          <a:lstStyle/>
          <a:p>
            <a:fld id="{065CDB63-2062-D348-83A3-D68218B57B23}" type="slidenum">
              <a:rPr lang="en-US" smtClean="0"/>
              <a:t>3</a:t>
            </a:fld>
            <a:endParaRPr lang="en-US"/>
          </a:p>
        </p:txBody>
      </p:sp>
    </p:spTree>
    <p:extLst>
      <p:ext uri="{BB962C8B-B14F-4D97-AF65-F5344CB8AC3E}">
        <p14:creationId xmlns:p14="http://schemas.microsoft.com/office/powerpoint/2010/main" val="2085637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server then aggregates these gradient updates to construct</a:t>
            </a:r>
            <a:r>
              <a:rPr lang="en-US" baseline="0" dirty="0" smtClean="0"/>
              <a:t> the improved global model. This is typically done by averaging which is known as Federated Average algorithm.</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21</a:t>
            </a:fld>
            <a:endParaRPr lang="en-US"/>
          </a:p>
        </p:txBody>
      </p:sp>
    </p:spTree>
    <p:extLst>
      <p:ext uri="{BB962C8B-B14F-4D97-AF65-F5344CB8AC3E}">
        <p14:creationId xmlns:p14="http://schemas.microsoft.com/office/powerpoint/2010/main" val="200499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whole process is kept on repeating.</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22</a:t>
            </a:fld>
            <a:endParaRPr lang="en-US"/>
          </a:p>
        </p:txBody>
      </p:sp>
    </p:spTree>
    <p:extLst>
      <p:ext uri="{BB962C8B-B14F-4D97-AF65-F5344CB8AC3E}">
        <p14:creationId xmlns:p14="http://schemas.microsoft.com/office/powerpoint/2010/main" val="1891085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Anomaly</a:t>
            </a:r>
            <a:r>
              <a:rPr lang="en-US" baseline="0" dirty="0" smtClean="0"/>
              <a:t> detection for smart building, we are using single party federated learning though it can be done in multi-party set up.</a:t>
            </a:r>
          </a:p>
          <a:p>
            <a:r>
              <a:rPr lang="en-US" dirty="0" smtClean="0"/>
              <a:t>On the left top you</a:t>
            </a:r>
            <a:r>
              <a:rPr lang="en-US" baseline="0" dirty="0" smtClean="0"/>
              <a:t> can see the blue smart home. It is monitored by 3 </a:t>
            </a:r>
            <a:r>
              <a:rPr lang="en-US" baseline="0" dirty="0" err="1" smtClean="0"/>
              <a:t>IoT</a:t>
            </a:r>
            <a:r>
              <a:rPr lang="en-US" baseline="0" dirty="0" smtClean="0"/>
              <a:t> devices or the sensors for </a:t>
            </a:r>
            <a:r>
              <a:rPr lang="en-US" baseline="0" dirty="0" err="1" smtClean="0"/>
              <a:t>eg</a:t>
            </a:r>
            <a:r>
              <a:rPr lang="en-US" baseline="0" dirty="0" smtClean="0"/>
              <a:t>. Heat sensor, pressure sensor, light intensity sensor. The sensors are connected to the gateway through </a:t>
            </a:r>
            <a:r>
              <a:rPr lang="en-US" baseline="0" dirty="0" err="1" smtClean="0"/>
              <a:t>bluetooth</a:t>
            </a:r>
            <a:r>
              <a:rPr lang="en-US" baseline="0" dirty="0" smtClean="0"/>
              <a:t>. Gateways are a bit powerful devices for </a:t>
            </a:r>
            <a:r>
              <a:rPr lang="en-US" baseline="0" dirty="0" err="1" smtClean="0"/>
              <a:t>eg</a:t>
            </a:r>
            <a:r>
              <a:rPr lang="en-US" baseline="0" dirty="0" smtClean="0"/>
              <a:t> raspberry pie. The gateway is connected to the internet and also powers the </a:t>
            </a:r>
            <a:r>
              <a:rPr lang="en-US" baseline="0" dirty="0" err="1" smtClean="0"/>
              <a:t>anomlay</a:t>
            </a:r>
            <a:r>
              <a:rPr lang="en-US" baseline="0" dirty="0" smtClean="0"/>
              <a:t> dashboard which the building manager has access to. The AI based anomaly detection model is deployed on the gateway itself.</a:t>
            </a:r>
          </a:p>
          <a:p>
            <a:r>
              <a:rPr lang="en-US" baseline="0" dirty="0" smtClean="0"/>
              <a:t>Now consider a situation, </a:t>
            </a:r>
          </a:p>
          <a:p>
            <a:r>
              <a:rPr lang="en-US" baseline="0" dirty="0" smtClean="0"/>
              <a:t>There is a voltage fluctuation and it adds some noise to the captured data by the sensor IoT3. On the other hand, a malicious intruder infects the sensor IoT2 with malware at the network level.</a:t>
            </a:r>
          </a:p>
          <a:p>
            <a:r>
              <a:rPr lang="en-US" baseline="0" dirty="0" smtClean="0"/>
              <a:t>The AI model deployed on the gateway detects this </a:t>
            </a:r>
            <a:r>
              <a:rPr lang="en-US" baseline="0" dirty="0" err="1" smtClean="0"/>
              <a:t>abberation</a:t>
            </a:r>
            <a:r>
              <a:rPr lang="en-US" baseline="0" dirty="0" smtClean="0"/>
              <a:t> in the application level data as well as the network level data and sends notification to the building manager that IoT2 and IoT3 are compromised.</a:t>
            </a:r>
          </a:p>
        </p:txBody>
      </p:sp>
      <p:sp>
        <p:nvSpPr>
          <p:cNvPr id="4" name="Slide Number Placeholder 3"/>
          <p:cNvSpPr>
            <a:spLocks noGrp="1"/>
          </p:cNvSpPr>
          <p:nvPr>
            <p:ph type="sldNum" sz="quarter" idx="10"/>
          </p:nvPr>
        </p:nvSpPr>
        <p:spPr/>
        <p:txBody>
          <a:bodyPr/>
          <a:lstStyle/>
          <a:p>
            <a:fld id="{065CDB63-2062-D348-83A3-D68218B57B23}" type="slidenum">
              <a:rPr lang="en-US" smtClean="0"/>
              <a:t>23</a:t>
            </a:fld>
            <a:endParaRPr lang="en-US"/>
          </a:p>
        </p:txBody>
      </p:sp>
    </p:spTree>
    <p:extLst>
      <p:ext uri="{BB962C8B-B14F-4D97-AF65-F5344CB8AC3E}">
        <p14:creationId xmlns:p14="http://schemas.microsoft.com/office/powerpoint/2010/main" val="1934813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u="none" strike="noStrike" kern="1200" dirty="0" err="1" smtClean="0">
                <a:solidFill>
                  <a:schemeClr val="tx1"/>
                </a:solidFill>
                <a:effectLst/>
                <a:latin typeface="+mn-lt"/>
                <a:ea typeface="+mn-ea"/>
                <a:cs typeface="+mn-cs"/>
              </a:rPr>
              <a:t>TensorFlow</a:t>
            </a:r>
            <a:r>
              <a:rPr lang="en-US" sz="1200" b="0" i="0" u="none" strike="noStrike" kern="1200" dirty="0" smtClean="0">
                <a:solidFill>
                  <a:schemeClr val="tx1"/>
                </a:solidFill>
                <a:effectLst/>
                <a:latin typeface="+mn-lt"/>
                <a:ea typeface="+mn-ea"/>
                <a:cs typeface="+mn-cs"/>
              </a:rPr>
              <a:t> Federated (TFF) is an open-source framework for machine learning and other computations on decentralized data. TFF has been developed to facilitate open research and experimentation with </a:t>
            </a:r>
            <a:r>
              <a:rPr lang="en-US" sz="1200" b="0" i="0" u="none" strike="noStrike" kern="1200" dirty="0" smtClean="0">
                <a:solidFill>
                  <a:schemeClr val="tx1"/>
                </a:solidFill>
                <a:effectLst/>
                <a:latin typeface="+mn-lt"/>
                <a:ea typeface="+mn-ea"/>
                <a:cs typeface="+mn-cs"/>
                <a:hlinkClick r:id="rId3"/>
              </a:rPr>
              <a:t>Federated Learning (FL)</a:t>
            </a:r>
            <a:endParaRPr lang="en-US" sz="1200" b="0" i="0" u="none" strike="noStrike" kern="1200" dirty="0" smtClean="0">
              <a:solidFill>
                <a:schemeClr val="tx1"/>
              </a:solidFill>
              <a:effectLst/>
              <a:latin typeface="+mn-lt"/>
              <a:ea typeface="+mn-ea"/>
              <a:cs typeface="+mn-cs"/>
            </a:endParaRPr>
          </a:p>
          <a:p>
            <a:pPr marL="228600" indent="-228600">
              <a:buFont typeface="+mj-lt"/>
              <a:buAutoNum type="arabicPeriod"/>
            </a:pPr>
            <a:r>
              <a:rPr lang="en-US" sz="1200" b="0" i="0" u="none" strike="noStrike" kern="1200" dirty="0" err="1" smtClean="0">
                <a:solidFill>
                  <a:schemeClr val="tx1"/>
                </a:solidFill>
                <a:effectLst/>
                <a:latin typeface="+mn-lt"/>
                <a:ea typeface="+mn-ea"/>
                <a:cs typeface="+mn-cs"/>
              </a:rPr>
              <a:t>PySyft</a:t>
            </a:r>
            <a:r>
              <a:rPr lang="en-US" sz="1200" b="0" i="0" u="none" strike="noStrike" kern="1200" dirty="0" smtClean="0">
                <a:solidFill>
                  <a:schemeClr val="tx1"/>
                </a:solidFill>
                <a:effectLst/>
                <a:latin typeface="+mn-lt"/>
                <a:ea typeface="+mn-ea"/>
                <a:cs typeface="+mn-cs"/>
              </a:rPr>
              <a:t> is a Python library for secure, private Deep Learning. </a:t>
            </a:r>
            <a:r>
              <a:rPr lang="en-US" sz="1200" b="0" i="0" u="none" strike="noStrike" kern="1200" dirty="0" err="1" smtClean="0">
                <a:solidFill>
                  <a:schemeClr val="tx1"/>
                </a:solidFill>
                <a:effectLst/>
                <a:latin typeface="+mn-lt"/>
                <a:ea typeface="+mn-ea"/>
                <a:cs typeface="+mn-cs"/>
              </a:rPr>
              <a:t>PySyft</a:t>
            </a:r>
            <a:r>
              <a:rPr lang="en-US" sz="1200" b="0" i="0" u="none" strike="noStrike" kern="1200" dirty="0" smtClean="0">
                <a:solidFill>
                  <a:schemeClr val="tx1"/>
                </a:solidFill>
                <a:effectLst/>
                <a:latin typeface="+mn-lt"/>
                <a:ea typeface="+mn-ea"/>
                <a:cs typeface="+mn-cs"/>
              </a:rPr>
              <a:t> decouples private data from model training, using </a:t>
            </a:r>
            <a:r>
              <a:rPr lang="en-US" sz="1200" b="0" i="0" u="none" strike="noStrike" kern="1200" dirty="0" smtClean="0">
                <a:solidFill>
                  <a:schemeClr val="tx1"/>
                </a:solidFill>
                <a:effectLst/>
                <a:latin typeface="+mn-lt"/>
                <a:ea typeface="+mn-ea"/>
                <a:cs typeface="+mn-cs"/>
                <a:hlinkClick r:id="rId3"/>
              </a:rPr>
              <a:t>Federated Learning</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Differential Privacy</a:t>
            </a:r>
            <a:r>
              <a:rPr lang="en-US" sz="1200" b="0" i="0" u="none" strike="noStrike"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Multi-Party Computation (MPC)</a:t>
            </a:r>
            <a:r>
              <a:rPr lang="en-US" sz="1200" b="0" i="0" u="none" strike="noStrike" kern="1200" dirty="0" smtClean="0">
                <a:solidFill>
                  <a:schemeClr val="tx1"/>
                </a:solidFill>
                <a:effectLst/>
                <a:latin typeface="+mn-lt"/>
                <a:ea typeface="+mn-ea"/>
                <a:cs typeface="+mn-cs"/>
              </a:rPr>
              <a:t> within </a:t>
            </a:r>
            <a:r>
              <a:rPr lang="en-US" sz="1200" b="0" i="0" u="none" strike="noStrike" kern="1200" dirty="0" err="1" smtClean="0">
                <a:solidFill>
                  <a:schemeClr val="tx1"/>
                </a:solidFill>
                <a:effectLst/>
                <a:latin typeface="+mn-lt"/>
                <a:ea typeface="+mn-ea"/>
                <a:cs typeface="+mn-cs"/>
              </a:rPr>
              <a:t>PyTorch</a:t>
            </a:r>
            <a:r>
              <a:rPr lang="en-US" sz="1200" b="0" i="0" u="none" strike="noStrike" kern="1200" dirty="0" smtClean="0">
                <a:solidFill>
                  <a:schemeClr val="tx1"/>
                </a:solidFill>
                <a:effectLst/>
                <a:latin typeface="+mn-lt"/>
                <a:ea typeface="+mn-ea"/>
                <a:cs typeface="+mn-cs"/>
              </a:rPr>
              <a:t>.</a:t>
            </a:r>
          </a:p>
          <a:p>
            <a:pPr marL="228600" indent="-228600">
              <a:buFont typeface="+mj-lt"/>
              <a:buAutoNum type="arabicPeriod"/>
            </a:pPr>
            <a:r>
              <a:rPr lang="en-US" sz="1200" b="0" i="0" u="none" strike="noStrike" kern="1200" dirty="0" smtClean="0">
                <a:solidFill>
                  <a:schemeClr val="tx1"/>
                </a:solidFill>
                <a:effectLst/>
                <a:latin typeface="+mn-lt"/>
                <a:ea typeface="+mn-ea"/>
                <a:cs typeface="+mn-cs"/>
              </a:rPr>
              <a:t>FATE (Federated AI Technology Enabler) is an open-source project initiated by </a:t>
            </a:r>
            <a:r>
              <a:rPr lang="en-US" sz="1200" b="0" i="0" u="none" strike="noStrike" kern="1200" dirty="0" err="1" smtClean="0">
                <a:solidFill>
                  <a:schemeClr val="tx1"/>
                </a:solidFill>
                <a:effectLst/>
                <a:latin typeface="+mn-lt"/>
                <a:ea typeface="+mn-ea"/>
                <a:cs typeface="+mn-cs"/>
              </a:rPr>
              <a:t>Webank's</a:t>
            </a:r>
            <a:r>
              <a:rPr lang="en-US" sz="1200" b="0" i="0" u="none" strike="noStrike" kern="1200" dirty="0" smtClean="0">
                <a:solidFill>
                  <a:schemeClr val="tx1"/>
                </a:solidFill>
                <a:effectLst/>
                <a:latin typeface="+mn-lt"/>
                <a:ea typeface="+mn-ea"/>
                <a:cs typeface="+mn-cs"/>
              </a:rPr>
              <a:t> AI Department to provide a secure computing framework to support the federated AI ecosystem. It implements secure computation protocols based on homomorphic encryption and multi-party computation (MPC).</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24</a:t>
            </a:fld>
            <a:endParaRPr lang="en-US"/>
          </a:p>
        </p:txBody>
      </p:sp>
    </p:spTree>
    <p:extLst>
      <p:ext uri="{BB962C8B-B14F-4D97-AF65-F5344CB8AC3E}">
        <p14:creationId xmlns:p14="http://schemas.microsoft.com/office/powerpoint/2010/main" val="1554044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more</a:t>
            </a:r>
            <a:r>
              <a:rPr lang="en-US" baseline="0" dirty="0" smtClean="0"/>
              <a:t> about it.</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25</a:t>
            </a:fld>
            <a:endParaRPr lang="en-US"/>
          </a:p>
        </p:txBody>
      </p:sp>
    </p:spTree>
    <p:extLst>
      <p:ext uri="{BB962C8B-B14F-4D97-AF65-F5344CB8AC3E}">
        <p14:creationId xmlns:p14="http://schemas.microsoft.com/office/powerpoint/2010/main" val="755199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26</a:t>
            </a:fld>
            <a:endParaRPr lang="en-US"/>
          </a:p>
        </p:txBody>
      </p:sp>
    </p:spTree>
    <p:extLst>
      <p:ext uri="{BB962C8B-B14F-4D97-AF65-F5344CB8AC3E}">
        <p14:creationId xmlns:p14="http://schemas.microsoft.com/office/powerpoint/2010/main" val="1160104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Quantization refers to techniques for performing computations and storing tensors at lower </a:t>
            </a:r>
            <a:r>
              <a:rPr lang="en-US" sz="1200" b="0" i="0" u="none" strike="noStrike" kern="1200" dirty="0" err="1" smtClean="0">
                <a:solidFill>
                  <a:schemeClr val="tx1"/>
                </a:solidFill>
                <a:effectLst/>
                <a:latin typeface="+mn-lt"/>
                <a:ea typeface="+mn-ea"/>
                <a:cs typeface="+mn-cs"/>
              </a:rPr>
              <a:t>bitwidths</a:t>
            </a:r>
            <a:r>
              <a:rPr lang="en-US" sz="1200" b="0" i="0" u="none" strike="noStrike" kern="1200" dirty="0" smtClean="0">
                <a:solidFill>
                  <a:schemeClr val="tx1"/>
                </a:solidFill>
                <a:effectLst/>
                <a:latin typeface="+mn-lt"/>
                <a:ea typeface="+mn-ea"/>
                <a:cs typeface="+mn-cs"/>
              </a:rPr>
              <a:t> than floating point precision.</a:t>
            </a:r>
          </a:p>
          <a:p>
            <a:r>
              <a:rPr lang="en-US" sz="1200" b="1" i="0" u="none" strike="noStrike" kern="1200" dirty="0" smtClean="0">
                <a:solidFill>
                  <a:schemeClr val="tx1"/>
                </a:solidFill>
                <a:effectLst/>
                <a:latin typeface="+mn-lt"/>
                <a:ea typeface="+mn-ea"/>
                <a:cs typeface="+mn-cs"/>
              </a:rPr>
              <a:t>Pruning</a:t>
            </a:r>
            <a:r>
              <a:rPr lang="en-US" sz="1200" b="0" i="0" u="none" strike="noStrike" kern="1200" dirty="0" smtClean="0">
                <a:solidFill>
                  <a:schemeClr val="tx1"/>
                </a:solidFill>
                <a:effectLst/>
                <a:latin typeface="+mn-lt"/>
                <a:ea typeface="+mn-ea"/>
                <a:cs typeface="+mn-cs"/>
              </a:rPr>
              <a:t> : Removing redundant connections present in the architecture. Pruning involves cutting out unimportant weights.</a:t>
            </a:r>
          </a:p>
          <a:p>
            <a:r>
              <a:rPr lang="en-US" sz="1200" dirty="0" smtClean="0"/>
              <a:t>Need good estimate of device usage ! </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41</a:t>
            </a:fld>
            <a:endParaRPr lang="en-US"/>
          </a:p>
        </p:txBody>
      </p:sp>
    </p:spTree>
    <p:extLst>
      <p:ext uri="{BB962C8B-B14F-4D97-AF65-F5344CB8AC3E}">
        <p14:creationId xmlns:p14="http://schemas.microsoft.com/office/powerpoint/2010/main" val="1696964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talk about the types of federated learning. There are 2 types: - </a:t>
            </a:r>
          </a:p>
          <a:p>
            <a:r>
              <a:rPr lang="en-US" baseline="0" dirty="0" smtClean="0"/>
              <a:t>Single party and multi party</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42</a:t>
            </a:fld>
            <a:endParaRPr lang="en-US"/>
          </a:p>
        </p:txBody>
      </p:sp>
    </p:spTree>
    <p:extLst>
      <p:ext uri="{BB962C8B-B14F-4D97-AF65-F5344CB8AC3E}">
        <p14:creationId xmlns:p14="http://schemas.microsoft.com/office/powerpoint/2010/main" val="438979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smtClean="0">
                <a:solidFill>
                  <a:schemeClr val="tx1"/>
                </a:solidFill>
                <a:effectLst/>
                <a:latin typeface="+mn-lt"/>
                <a:ea typeface="+mn-ea"/>
                <a:cs typeface="+mn-cs"/>
              </a:rPr>
              <a:t>In a </a:t>
            </a:r>
            <a:r>
              <a:rPr lang="en-US" sz="1200" b="1" i="0" u="none" strike="noStrike" kern="1200" dirty="0" smtClean="0">
                <a:solidFill>
                  <a:schemeClr val="tx1"/>
                </a:solidFill>
                <a:effectLst/>
                <a:latin typeface="+mn-lt"/>
                <a:ea typeface="+mn-ea"/>
                <a:cs typeface="+mn-cs"/>
              </a:rPr>
              <a:t>Single Party system</a:t>
            </a:r>
            <a:r>
              <a:rPr lang="en-US" sz="1200" b="0" i="0" u="none" strike="noStrike" kern="1200" dirty="0" smtClean="0">
                <a:solidFill>
                  <a:schemeClr val="tx1"/>
                </a:solidFill>
                <a:effectLst/>
                <a:latin typeface="+mn-lt"/>
                <a:ea typeface="+mn-ea"/>
                <a:cs typeface="+mn-cs"/>
              </a:rPr>
              <a:t>, only one entity is involved in governance of the distributed data capture and flow system. This could be in several forms such as a smartphone or </a:t>
            </a:r>
            <a:r>
              <a:rPr lang="en-US" sz="1200" b="0" i="0" u="none" strike="noStrike" kern="1200" dirty="0" err="1" smtClean="0">
                <a:solidFill>
                  <a:schemeClr val="tx1"/>
                </a:solidFill>
                <a:effectLst/>
                <a:latin typeface="+mn-lt"/>
                <a:ea typeface="+mn-ea"/>
                <a:cs typeface="+mn-cs"/>
              </a:rPr>
              <a:t>IoT</a:t>
            </a:r>
            <a:r>
              <a:rPr lang="en-US" sz="1200" b="0" i="0" u="none" strike="noStrike" kern="1200" dirty="0" smtClean="0">
                <a:solidFill>
                  <a:schemeClr val="tx1"/>
                </a:solidFill>
                <a:effectLst/>
                <a:latin typeface="+mn-lt"/>
                <a:ea typeface="+mn-ea"/>
                <a:cs typeface="+mn-cs"/>
              </a:rPr>
              <a:t> app, network devices, distributed data warehouses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 etc. </a:t>
            </a:r>
          </a:p>
          <a:p>
            <a:pPr fontAlgn="base"/>
            <a:endParaRPr lang="en-US" sz="1200" b="0" i="0" u="none" strike="noStrike"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Models are trained in a Federated manner on data that has the same structure across all client devices and in most cases each data point is unique to the device or user. </a:t>
            </a:r>
          </a:p>
          <a:p>
            <a:pPr fontAlgn="base"/>
            <a:endParaRPr lang="en-US" sz="1200" b="0" i="0" u="none" strike="noStrike"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For example, a music recommendation engine, which recommends music on an app for users, can be Federated this way.</a:t>
            </a:r>
          </a:p>
          <a:p>
            <a:endParaRPr lang="en-US" dirty="0" smtClean="0"/>
          </a:p>
          <a:p>
            <a:pPr fontAlgn="base"/>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hackernoon.com</a:t>
            </a:r>
            <a:r>
              <a:rPr lang="en-US" sz="1200" b="0" i="0" u="none" strike="noStrike" kern="1200" dirty="0" smtClean="0">
                <a:solidFill>
                  <a:schemeClr val="tx1"/>
                </a:solidFill>
                <a:effectLst/>
                <a:latin typeface="+mn-lt"/>
                <a:ea typeface="+mn-ea"/>
                <a:cs typeface="+mn-cs"/>
              </a:rPr>
              <a:t>/a-beginners-guide-to-federated-learning-b29e29ba65cf</a:t>
            </a:r>
          </a:p>
          <a:p>
            <a:pPr fontAlgn="base"/>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medium.com</a:t>
            </a:r>
            <a:r>
              <a:rPr lang="en-US" sz="1200" b="0" i="0" u="none" strike="noStrike" kern="1200" dirty="0" smtClean="0">
                <a:solidFill>
                  <a:schemeClr val="tx1"/>
                </a:solidFill>
                <a:effectLst/>
                <a:latin typeface="+mn-lt"/>
                <a:ea typeface="+mn-ea"/>
                <a:cs typeface="+mn-cs"/>
              </a:rPr>
              <a:t>/</a:t>
            </a:r>
            <a:r>
              <a:rPr lang="en-US" sz="1200" b="0" i="0" u="none" strike="noStrike" kern="1200" dirty="0" err="1" smtClean="0">
                <a:solidFill>
                  <a:schemeClr val="tx1"/>
                </a:solidFill>
                <a:effectLst/>
                <a:latin typeface="+mn-lt"/>
                <a:ea typeface="+mn-ea"/>
                <a:cs typeface="+mn-cs"/>
              </a:rPr>
              <a:t>datadriveninvestor</a:t>
            </a:r>
            <a:r>
              <a:rPr lang="en-US" sz="1200" b="0" i="0" u="none" strike="noStrike" kern="1200" dirty="0" smtClean="0">
                <a:solidFill>
                  <a:schemeClr val="tx1"/>
                </a:solidFill>
                <a:effectLst/>
                <a:latin typeface="+mn-lt"/>
                <a:ea typeface="+mn-ea"/>
                <a:cs typeface="+mn-cs"/>
              </a:rPr>
              <a:t>/an-overview-of-federated-learning-8a1a62b0600d</a:t>
            </a: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43</a:t>
            </a:fld>
            <a:endParaRPr lang="en-US"/>
          </a:p>
        </p:txBody>
      </p:sp>
    </p:spTree>
    <p:extLst>
      <p:ext uri="{BB962C8B-B14F-4D97-AF65-F5344CB8AC3E}">
        <p14:creationId xmlns:p14="http://schemas.microsoft.com/office/powerpoint/2010/main" val="2044847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smtClean="0">
                <a:solidFill>
                  <a:schemeClr val="tx1"/>
                </a:solidFill>
                <a:effectLst/>
                <a:latin typeface="+mn-lt"/>
                <a:ea typeface="+mn-ea"/>
                <a:cs typeface="+mn-cs"/>
              </a:rPr>
              <a:t>Keeping data private is the major value addition of Federated Learning here for each of the participating entities to achieve a common goal.</a:t>
            </a:r>
          </a:p>
          <a:p>
            <a:pPr fontAlgn="base"/>
            <a:endParaRPr lang="en-US" sz="1200" b="0" i="0" u="none" strike="noStrike"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The data structures and parameters are usually similar </a:t>
            </a:r>
          </a:p>
          <a:p>
            <a:pPr fontAlgn="base"/>
            <a:endParaRPr lang="en-US" sz="1200" b="0" i="0" u="none" strike="noStrike"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a lot of pre-processing is required at each client to standardize model inputs. </a:t>
            </a:r>
          </a:p>
          <a:p>
            <a:pPr fontAlgn="base"/>
            <a:endParaRPr lang="en-US" sz="1200" b="0" i="0" u="none" strike="noStrike"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A neutral 3rd party could be involved in providing the infrastructure to aggregate model weights and establish trust among the clients. </a:t>
            </a:r>
          </a:p>
          <a:p>
            <a:pPr fontAlgn="base"/>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Pink rectangle: Horizontal : Take the case of two regional banks. Although they have non-overlapping clientele, their data will have similar feature spaces since they have very similar business models. They might come together to collaborate in an example of horizontal federated learning.</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Red rectangle: Vertical: In vertical federated learning, two companies providing different services (e.g. banking and e-commerce) but having a large intersection of clientele might find room to collaborate on the different feature spaces they own, leading to better outcomes for both.</a:t>
            </a:r>
          </a:p>
          <a:p>
            <a:pPr fontAlgn="base"/>
            <a:endParaRPr lang="en-US" sz="1200" b="0" i="0" u="none" strike="noStrike"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hackernoon.com</a:t>
            </a:r>
            <a:r>
              <a:rPr lang="en-US" sz="1200" b="0" i="0" u="none" strike="noStrike" kern="1200" dirty="0" smtClean="0">
                <a:solidFill>
                  <a:schemeClr val="tx1"/>
                </a:solidFill>
                <a:effectLst/>
                <a:latin typeface="+mn-lt"/>
                <a:ea typeface="+mn-ea"/>
                <a:cs typeface="+mn-cs"/>
              </a:rPr>
              <a:t>/a-beginners-guide-to-federated-learning-b29e29ba65cf</a:t>
            </a:r>
          </a:p>
          <a:p>
            <a:pPr fontAlgn="base"/>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medium.com</a:t>
            </a:r>
            <a:r>
              <a:rPr lang="en-US" sz="1200" b="0" i="0" u="none" strike="noStrike" kern="1200" dirty="0" smtClean="0">
                <a:solidFill>
                  <a:schemeClr val="tx1"/>
                </a:solidFill>
                <a:effectLst/>
                <a:latin typeface="+mn-lt"/>
                <a:ea typeface="+mn-ea"/>
                <a:cs typeface="+mn-cs"/>
              </a:rPr>
              <a:t>/</a:t>
            </a:r>
            <a:r>
              <a:rPr lang="en-US" sz="1200" b="0" i="0" u="none" strike="noStrike" kern="1200" dirty="0" err="1" smtClean="0">
                <a:solidFill>
                  <a:schemeClr val="tx1"/>
                </a:solidFill>
                <a:effectLst/>
                <a:latin typeface="+mn-lt"/>
                <a:ea typeface="+mn-ea"/>
                <a:cs typeface="+mn-cs"/>
              </a:rPr>
              <a:t>datadriveninvestor</a:t>
            </a:r>
            <a:r>
              <a:rPr lang="en-US" sz="1200" b="0" i="0" u="none" strike="noStrike" kern="1200" dirty="0" smtClean="0">
                <a:solidFill>
                  <a:schemeClr val="tx1"/>
                </a:solidFill>
                <a:effectLst/>
                <a:latin typeface="+mn-lt"/>
                <a:ea typeface="+mn-ea"/>
                <a:cs typeface="+mn-cs"/>
              </a:rPr>
              <a:t>/an-overview-of-federated-learning-8a1a62b0600d</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44</a:t>
            </a:fld>
            <a:endParaRPr lang="en-US"/>
          </a:p>
        </p:txBody>
      </p:sp>
    </p:spTree>
    <p:extLst>
      <p:ext uri="{BB962C8B-B14F-4D97-AF65-F5344CB8AC3E}">
        <p14:creationId xmlns:p14="http://schemas.microsoft.com/office/powerpoint/2010/main" val="36072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0" i="0" u="none" strike="noStrike" kern="1200" dirty="0" smtClean="0">
                <a:solidFill>
                  <a:schemeClr val="tx1"/>
                </a:solidFill>
                <a:effectLst/>
                <a:latin typeface="+mn-lt"/>
                <a:ea typeface="+mn-ea"/>
                <a:cs typeface="+mn-cs"/>
              </a:rPr>
              <a:t>Smart buildings has been a buzzword for quite some time now. However, what’s it all about? Well, there isn’t any universally accepted definition that we can refer to. </a:t>
            </a:r>
          </a:p>
          <a:p>
            <a:pPr marL="0" indent="0">
              <a:buFont typeface="+mj-lt"/>
              <a:buNone/>
            </a:pPr>
            <a:endParaRPr lang="en-US" sz="1200" b="0" i="0" u="none" strike="noStrike" kern="1200" dirty="0" smtClean="0">
              <a:solidFill>
                <a:schemeClr val="tx1"/>
              </a:solidFill>
              <a:effectLst/>
              <a:latin typeface="+mn-lt"/>
              <a:ea typeface="+mn-ea"/>
              <a:cs typeface="+mn-cs"/>
            </a:endParaRPr>
          </a:p>
          <a:p>
            <a:pPr marL="0" indent="0">
              <a:buFont typeface="+mj-lt"/>
              <a:buNone/>
            </a:pPr>
            <a:r>
              <a:rPr lang="en-US" sz="1200" b="0" i="0" u="none" strike="noStrike" kern="1200" dirty="0" smtClean="0">
                <a:solidFill>
                  <a:schemeClr val="tx1"/>
                </a:solidFill>
                <a:effectLst/>
                <a:latin typeface="+mn-lt"/>
                <a:ea typeface="+mn-ea"/>
                <a:cs typeface="+mn-cs"/>
              </a:rPr>
              <a:t>Modern buildings are more than just four walls and a roof. In fact, building walls now even have ears and eyes. </a:t>
            </a:r>
          </a:p>
          <a:p>
            <a:pPr marL="0" indent="0">
              <a:buFont typeface="+mj-lt"/>
              <a:buNone/>
            </a:pPr>
            <a:endParaRPr lang="en-US" sz="1200" b="0" i="0" u="none" strike="noStrike" kern="1200" dirty="0" smtClean="0">
              <a:solidFill>
                <a:schemeClr val="tx1"/>
              </a:solidFill>
              <a:effectLst/>
              <a:latin typeface="+mn-lt"/>
              <a:ea typeface="+mn-ea"/>
              <a:cs typeface="+mn-cs"/>
            </a:endParaRPr>
          </a:p>
          <a:p>
            <a:pPr marL="0" indent="0">
              <a:buFont typeface="+mj-lt"/>
              <a:buNone/>
            </a:pPr>
            <a:r>
              <a:rPr lang="en-US" sz="1200" b="0" i="0" u="none" strike="noStrike" kern="1200" dirty="0" smtClean="0">
                <a:solidFill>
                  <a:schemeClr val="tx1"/>
                </a:solidFill>
                <a:effectLst/>
                <a:latin typeface="+mn-lt"/>
                <a:ea typeface="+mn-ea"/>
                <a:cs typeface="+mn-cs"/>
              </a:rPr>
              <a:t>With pervasive wireless connectivity, buildings today generate tons of data that can be used to improve efficiency and sustainability.</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AI and smart buildings are an ideal combination to streamline</a:t>
            </a:r>
            <a:r>
              <a:rPr lang="en-US" sz="1200" b="0" i="0" u="none" strike="noStrike" kern="1200" baseline="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optimize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functioning of buildings.</a:t>
            </a:r>
          </a:p>
          <a:p>
            <a:pPr marL="0" indent="0">
              <a:buFont typeface="+mj-lt"/>
              <a:buNone/>
            </a:pPr>
            <a:endParaRPr lang="en-US" sz="1200" b="0" i="0" u="none" strike="noStrike" kern="1200" dirty="0" smtClean="0">
              <a:solidFill>
                <a:schemeClr val="tx1"/>
              </a:solidFill>
              <a:effectLst/>
              <a:latin typeface="+mn-lt"/>
              <a:ea typeface="+mn-ea"/>
              <a:cs typeface="+mn-cs"/>
            </a:endParaRPr>
          </a:p>
          <a:p>
            <a:pPr marL="0" indent="0">
              <a:buFont typeface="+mj-lt"/>
              <a:buNone/>
            </a:pPr>
            <a:r>
              <a:rPr lang="en-US" sz="1200" b="0" i="0" u="none" strike="noStrike" kern="1200" dirty="0" smtClean="0">
                <a:solidFill>
                  <a:schemeClr val="tx1"/>
                </a:solidFill>
                <a:effectLst/>
                <a:latin typeface="+mn-lt"/>
                <a:ea typeface="+mn-ea"/>
                <a:cs typeface="+mn-cs"/>
              </a:rPr>
              <a:t> In short, AI is making smart buildings even smarter.</a:t>
            </a:r>
          </a:p>
          <a:p>
            <a:pPr marL="228600" indent="-228600">
              <a:buFont typeface="+mj-lt"/>
              <a:buAutoNum type="arabicPeriod"/>
            </a:pP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https://</a:t>
            </a:r>
            <a:r>
              <a:rPr lang="en-US" dirty="0" err="1" smtClean="0"/>
              <a:t>www.forbes.com</a:t>
            </a:r>
            <a:r>
              <a:rPr lang="en-US" dirty="0" smtClean="0"/>
              <a:t>/sites/</a:t>
            </a:r>
            <a:r>
              <a:rPr lang="en-US" dirty="0" err="1" smtClean="0"/>
              <a:t>cognitiveworld</a:t>
            </a:r>
            <a:r>
              <a:rPr lang="en-US" dirty="0" smtClean="0"/>
              <a:t>/2019/08/13/how-</a:t>
            </a:r>
            <a:r>
              <a:rPr lang="en-US" dirty="0" err="1" smtClean="0"/>
              <a:t>ai</a:t>
            </a:r>
            <a:r>
              <a:rPr lang="en-US" dirty="0" smtClean="0"/>
              <a:t>-is-making-buildings-smart-and-intelligent/#58abe56628d7 </a:t>
            </a:r>
            <a:endParaRPr lang="en-US" sz="1200" b="0" i="0" u="none" strike="noStrike" kern="1200" dirty="0" smtClean="0">
              <a:solidFill>
                <a:schemeClr val="tx1"/>
              </a:solidFill>
              <a:effectLst/>
              <a:latin typeface="+mn-lt"/>
              <a:ea typeface="+mn-ea"/>
              <a:cs typeface="+mn-cs"/>
            </a:endParaRPr>
          </a:p>
          <a:p>
            <a:pPr marL="0" indent="0">
              <a:buFont typeface="+mj-lt"/>
              <a:buNone/>
            </a:pP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5CDB63-2062-D348-83A3-D68218B57B23}" type="slidenum">
              <a:rPr lang="en-US" smtClean="0"/>
              <a:t>4</a:t>
            </a:fld>
            <a:endParaRPr lang="en-US"/>
          </a:p>
        </p:txBody>
      </p:sp>
    </p:spTree>
    <p:extLst>
      <p:ext uri="{BB962C8B-B14F-4D97-AF65-F5344CB8AC3E}">
        <p14:creationId xmlns:p14="http://schemas.microsoft.com/office/powerpoint/2010/main" val="398580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Inference Attacks</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repeated model weight updates can be exploited to reveal properties not global to the data but specific to individual contributors. This inference can be performed on both the server side as well as (other) client side. </a:t>
            </a: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Model Poisoning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Some researchers have investigated the possibility of misbehaving clients introducing backdoor functionality or mounting Sybil attacks to poison the global</a:t>
            </a:r>
            <a:r>
              <a:rPr lang="en-US" sz="1200" b="0" i="0" kern="1200" baseline="0" dirty="0" smtClean="0">
                <a:solidFill>
                  <a:schemeClr val="tx1"/>
                </a:solidFill>
                <a:effectLst/>
                <a:latin typeface="+mn-lt"/>
                <a:ea typeface="+mn-ea"/>
                <a:cs typeface="+mn-cs"/>
              </a:rPr>
              <a:t> model</a:t>
            </a:r>
            <a:r>
              <a:rPr lang="en-US" sz="1200" b="0" i="0" kern="1200" dirty="0" smtClean="0">
                <a:solidFill>
                  <a:schemeClr val="tx1"/>
                </a:solidFill>
                <a:effectLst/>
                <a:latin typeface="+mn-lt"/>
                <a:ea typeface="+mn-ea"/>
                <a:cs typeface="+mn-cs"/>
              </a:rPr>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https://</a:t>
            </a:r>
            <a:r>
              <a:rPr lang="en-US" sz="1200" b="0" i="1" kern="1200" dirty="0" err="1" smtClean="0">
                <a:solidFill>
                  <a:schemeClr val="tx1"/>
                </a:solidFill>
                <a:effectLst/>
                <a:latin typeface="+mn-lt"/>
                <a:ea typeface="+mn-ea"/>
                <a:cs typeface="+mn-cs"/>
              </a:rPr>
              <a:t>medium.com</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datadriveninvestor</a:t>
            </a:r>
            <a:r>
              <a:rPr lang="en-US" sz="1200" b="0" i="1" kern="1200" dirty="0" smtClean="0">
                <a:solidFill>
                  <a:schemeClr val="tx1"/>
                </a:solidFill>
                <a:effectLst/>
                <a:latin typeface="+mn-lt"/>
                <a:ea typeface="+mn-ea"/>
                <a:cs typeface="+mn-cs"/>
              </a:rPr>
              <a:t>/an-overview-of-federated-learning-8a1a62b0600d</a:t>
            </a: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45</a:t>
            </a:fld>
            <a:endParaRPr lang="en-US"/>
          </a:p>
        </p:txBody>
      </p:sp>
    </p:spTree>
    <p:extLst>
      <p:ext uri="{BB962C8B-B14F-4D97-AF65-F5344CB8AC3E}">
        <p14:creationId xmlns:p14="http://schemas.microsoft.com/office/powerpoint/2010/main" val="1760671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degree to which user-specific information is encoded in the model deltas is poorly understood. It is proven that model deltas encode subtle variations in which users capture and generate data. </a:t>
            </a:r>
          </a:p>
          <a:p>
            <a:r>
              <a:rPr lang="en-US" sz="1200" b="0" i="0" u="none" strike="noStrike" kern="1200" dirty="0" smtClean="0">
                <a:solidFill>
                  <a:schemeClr val="tx1"/>
                </a:solidFill>
                <a:effectLst/>
                <a:latin typeface="+mn-lt"/>
                <a:ea typeface="+mn-ea"/>
                <a:cs typeface="+mn-cs"/>
              </a:rPr>
              <a:t>The variations provide a powerful statistical signal, allowing an adversary to effectively </a:t>
            </a:r>
            <a:r>
              <a:rPr lang="en-US" sz="1200" b="0" i="0" u="none" strike="noStrike" kern="1200" dirty="0" err="1" smtClean="0">
                <a:solidFill>
                  <a:schemeClr val="tx1"/>
                </a:solidFill>
                <a:effectLst/>
                <a:latin typeface="+mn-lt"/>
                <a:ea typeface="+mn-ea"/>
                <a:cs typeface="+mn-cs"/>
              </a:rPr>
              <a:t>deanonymize</a:t>
            </a:r>
            <a:r>
              <a:rPr lang="en-US" sz="1200" b="0" i="0" u="none" strike="noStrike" kern="1200" dirty="0" smtClean="0">
                <a:solidFill>
                  <a:schemeClr val="tx1"/>
                </a:solidFill>
                <a:effectLst/>
                <a:latin typeface="+mn-lt"/>
                <a:ea typeface="+mn-ea"/>
                <a:cs typeface="+mn-cs"/>
              </a:rPr>
              <a:t> participating devices using a limited set of auxiliary data.</a:t>
            </a:r>
          </a:p>
          <a:p>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arxiv.org</a:t>
            </a:r>
            <a:r>
              <a:rPr lang="en-US" sz="1200" b="0" i="0" u="none" strike="noStrike" kern="1200" dirty="0" smtClean="0">
                <a:solidFill>
                  <a:schemeClr val="tx1"/>
                </a:solidFill>
                <a:effectLst/>
                <a:latin typeface="+mn-lt"/>
                <a:ea typeface="+mn-ea"/>
                <a:cs typeface="+mn-cs"/>
              </a:rPr>
              <a:t>/pdf/1805.05838.pdf</a:t>
            </a:r>
          </a:p>
          <a:p>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5CDB63-2062-D348-83A3-D68218B57B23}" type="slidenum">
              <a:rPr lang="en-US" smtClean="0"/>
              <a:t>46</a:t>
            </a:fld>
            <a:endParaRPr lang="en-US"/>
          </a:p>
        </p:txBody>
      </p:sp>
    </p:spTree>
    <p:extLst>
      <p:ext uri="{BB962C8B-B14F-4D97-AF65-F5344CB8AC3E}">
        <p14:creationId xmlns:p14="http://schemas.microsoft.com/office/powerpoint/2010/main" val="137949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attacker could be the central aggregator, who observes individual updates over time and can control the view of the participants on the global parameters. </a:t>
            </a:r>
          </a:p>
        </p:txBody>
      </p:sp>
      <p:sp>
        <p:nvSpPr>
          <p:cNvPr id="4" name="Slide Number Placeholder 3"/>
          <p:cNvSpPr>
            <a:spLocks noGrp="1"/>
          </p:cNvSpPr>
          <p:nvPr>
            <p:ph type="sldNum" sz="quarter" idx="10"/>
          </p:nvPr>
        </p:nvSpPr>
        <p:spPr/>
        <p:txBody>
          <a:bodyPr/>
          <a:lstStyle/>
          <a:p>
            <a:fld id="{065CDB63-2062-D348-83A3-D68218B57B23}" type="slidenum">
              <a:rPr lang="en-US" smtClean="0"/>
              <a:t>47</a:t>
            </a:fld>
            <a:endParaRPr lang="en-US"/>
          </a:p>
        </p:txBody>
      </p:sp>
    </p:spTree>
    <p:extLst>
      <p:ext uri="{BB962C8B-B14F-4D97-AF65-F5344CB8AC3E}">
        <p14:creationId xmlns:p14="http://schemas.microsoft.com/office/powerpoint/2010/main" val="1749868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could also be any of the participants who can observe the global parameter updates, and can control his parameter uploads. </a:t>
            </a:r>
            <a:endParaRPr lang="en-US" dirty="0" smtClean="0"/>
          </a:p>
        </p:txBody>
      </p:sp>
      <p:sp>
        <p:nvSpPr>
          <p:cNvPr id="4" name="Slide Number Placeholder 3"/>
          <p:cNvSpPr>
            <a:spLocks noGrp="1"/>
          </p:cNvSpPr>
          <p:nvPr>
            <p:ph type="sldNum" sz="quarter" idx="10"/>
          </p:nvPr>
        </p:nvSpPr>
        <p:spPr/>
        <p:txBody>
          <a:bodyPr/>
          <a:lstStyle/>
          <a:p>
            <a:fld id="{065CDB63-2062-D348-83A3-D68218B57B23}" type="slidenum">
              <a:rPr lang="en-US" smtClean="0"/>
              <a:t>48</a:t>
            </a:fld>
            <a:endParaRPr lang="en-US"/>
          </a:p>
        </p:txBody>
      </p:sp>
    </p:spTree>
    <p:extLst>
      <p:ext uri="{BB962C8B-B14F-4D97-AF65-F5344CB8AC3E}">
        <p14:creationId xmlns:p14="http://schemas.microsoft.com/office/powerpoint/2010/main" val="1336520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During training, differential privacy is ensured by optimizing models using a modified stochastic gradient descent that averages together multiple gradient updates induced by training-data examples, clips each gradient update to a certain maximum norm, and adds a Gaussian random noise to the final average. This style of learning places a maximum bound on the effect of each training-data example, and ensures that no single such example has any influence, by itself, due to the added noise.</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49</a:t>
            </a:fld>
            <a:endParaRPr lang="en-US"/>
          </a:p>
        </p:txBody>
      </p:sp>
    </p:spTree>
    <p:extLst>
      <p:ext uri="{BB962C8B-B14F-4D97-AF65-F5344CB8AC3E}">
        <p14:creationId xmlns:p14="http://schemas.microsoft.com/office/powerpoint/2010/main" val="1935531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arxiv.org</a:t>
            </a:r>
            <a:r>
              <a:rPr lang="en-US" dirty="0" smtClean="0"/>
              <a:t>/pdf/1808.04866.pdf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Federated learning with colluding </a:t>
            </a:r>
            <a:r>
              <a:rPr lang="en-US" sz="1200" kern="1200" dirty="0" err="1" smtClean="0">
                <a:solidFill>
                  <a:schemeClr val="tx1"/>
                </a:solidFill>
                <a:effectLst/>
                <a:latin typeface="+mn-lt"/>
                <a:ea typeface="+mn-ea"/>
                <a:cs typeface="+mn-cs"/>
              </a:rPr>
              <a:t>sybils</a:t>
            </a:r>
            <a:r>
              <a:rPr lang="en-US" sz="1200" kern="1200" dirty="0" smtClean="0">
                <a:solidFill>
                  <a:schemeClr val="tx1"/>
                </a:solidFill>
                <a:effectLst/>
                <a:latin typeface="+mn-lt"/>
                <a:ea typeface="+mn-ea"/>
                <a:cs typeface="+mn-cs"/>
              </a:rPr>
              <a:t> mounting a </a:t>
            </a:r>
            <a:r>
              <a:rPr lang="en-US" sz="1200" kern="1200" dirty="0" err="1" smtClean="0">
                <a:solidFill>
                  <a:schemeClr val="tx1"/>
                </a:solidFill>
                <a:effectLst/>
                <a:latin typeface="+mn-lt"/>
                <a:ea typeface="+mn-ea"/>
                <a:cs typeface="+mn-cs"/>
              </a:rPr>
              <a:t>sybil</a:t>
            </a:r>
            <a:r>
              <a:rPr lang="en-US" sz="1200" kern="1200" dirty="0" smtClean="0">
                <a:solidFill>
                  <a:schemeClr val="tx1"/>
                </a:solidFill>
                <a:effectLst/>
                <a:latin typeface="+mn-lt"/>
                <a:ea typeface="+mn-ea"/>
                <a:cs typeface="+mn-cs"/>
              </a:rPr>
              <a:t>-based poisoning attack. In the attack two </a:t>
            </a:r>
            <a:r>
              <a:rPr lang="en-US" sz="1200" kern="1200" dirty="0" err="1" smtClean="0">
                <a:solidFill>
                  <a:schemeClr val="tx1"/>
                </a:solidFill>
                <a:effectLst/>
                <a:latin typeface="+mn-lt"/>
                <a:ea typeface="+mn-ea"/>
                <a:cs typeface="+mn-cs"/>
              </a:rPr>
              <a:t>sybils</a:t>
            </a:r>
            <a:r>
              <a:rPr lang="en-US" sz="1200" kern="1200" dirty="0" smtClean="0">
                <a:solidFill>
                  <a:schemeClr val="tx1"/>
                </a:solidFill>
                <a:effectLst/>
                <a:latin typeface="+mn-lt"/>
                <a:ea typeface="+mn-ea"/>
                <a:cs typeface="+mn-cs"/>
              </a:rPr>
              <a:t> poison the model by computing over images of 1s with the (incorrect) class label 8.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Targeted poisoning attack in SGD. The dotted red vectors are </a:t>
            </a:r>
            <a:r>
              <a:rPr lang="en-US" sz="1200" kern="1200" dirty="0" err="1" smtClean="0">
                <a:solidFill>
                  <a:schemeClr val="tx1"/>
                </a:solidFill>
                <a:effectLst/>
                <a:latin typeface="+mn-lt"/>
                <a:ea typeface="+mn-ea"/>
                <a:cs typeface="+mn-cs"/>
              </a:rPr>
              <a:t>sybil</a:t>
            </a:r>
            <a:r>
              <a:rPr lang="en-US" sz="1200" kern="1200" dirty="0" smtClean="0">
                <a:solidFill>
                  <a:schemeClr val="tx1"/>
                </a:solidFill>
                <a:effectLst/>
                <a:latin typeface="+mn-lt"/>
                <a:ea typeface="+mn-ea"/>
                <a:cs typeface="+mn-cs"/>
              </a:rPr>
              <a:t> contributions that drive the model towards a poisoner objective. The solid green vectors are contributed by honest clients that drive towards the true objective.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 </a:t>
            </a:r>
            <a:r>
              <a:rPr lang="en-US" sz="1200" b="1" i="0" u="none" strike="noStrike" kern="1200" dirty="0" smtClean="0">
                <a:solidFill>
                  <a:schemeClr val="tx1"/>
                </a:solidFill>
                <a:effectLst/>
                <a:latin typeface="+mn-lt"/>
                <a:ea typeface="+mn-ea"/>
                <a:cs typeface="+mn-cs"/>
              </a:rPr>
              <a:t>Sybil attack</a:t>
            </a:r>
            <a:r>
              <a:rPr lang="en-US" sz="1200" b="0" i="0" u="none" strike="noStrike" kern="1200" dirty="0" smtClean="0">
                <a:solidFill>
                  <a:schemeClr val="tx1"/>
                </a:solidFill>
                <a:effectLst/>
                <a:latin typeface="+mn-lt"/>
                <a:ea typeface="+mn-ea"/>
                <a:cs typeface="+mn-cs"/>
              </a:rPr>
              <a:t>, the attacker subverts the reputation system of a peer-to-peer </a:t>
            </a:r>
            <a:r>
              <a:rPr lang="en-US" sz="1200" b="0" i="0" u="none" strike="noStrike" kern="1200" dirty="0" smtClean="0">
                <a:solidFill>
                  <a:schemeClr val="tx1"/>
                </a:solidFill>
                <a:effectLst/>
                <a:latin typeface="+mn-lt"/>
                <a:ea typeface="+mn-ea"/>
                <a:cs typeface="+mn-cs"/>
                <a:hlinkClick r:id="rId3" tooltip="Computer network"/>
              </a:rPr>
              <a:t>network</a:t>
            </a:r>
            <a:r>
              <a:rPr lang="en-US" sz="1200" b="0" i="0" u="none" strike="noStrike" kern="1200" dirty="0" smtClean="0">
                <a:solidFill>
                  <a:schemeClr val="tx1"/>
                </a:solidFill>
                <a:effectLst/>
                <a:latin typeface="+mn-lt"/>
                <a:ea typeface="+mn-ea"/>
                <a:cs typeface="+mn-cs"/>
              </a:rPr>
              <a:t> by creating a large number of </a:t>
            </a:r>
            <a:r>
              <a:rPr lang="en-US" sz="1200" b="0" i="0" u="none" strike="noStrike" kern="1200" dirty="0" smtClean="0">
                <a:solidFill>
                  <a:schemeClr val="tx1"/>
                </a:solidFill>
                <a:effectLst/>
                <a:latin typeface="+mn-lt"/>
                <a:ea typeface="+mn-ea"/>
                <a:cs typeface="+mn-cs"/>
                <a:hlinkClick r:id="rId4" tooltip="Pseudonymity"/>
              </a:rPr>
              <a:t>pseudonymous</a:t>
            </a:r>
            <a:r>
              <a:rPr lang="en-US" sz="1200" b="0" i="0" u="none" strike="noStrike" kern="1200" dirty="0" smtClean="0">
                <a:solidFill>
                  <a:schemeClr val="tx1"/>
                </a:solidFill>
                <a:effectLst/>
                <a:latin typeface="+mn-lt"/>
                <a:ea typeface="+mn-ea"/>
                <a:cs typeface="+mn-cs"/>
              </a:rPr>
              <a:t> identities and uses them to gain a disproportionately large influence. It is named after the subject of the book </a:t>
            </a:r>
            <a:r>
              <a:rPr lang="en-US" sz="1200" b="0" i="1" u="none" strike="noStrike" kern="1200" dirty="0" smtClean="0">
                <a:solidFill>
                  <a:schemeClr val="tx1"/>
                </a:solidFill>
                <a:effectLst/>
                <a:latin typeface="+mn-lt"/>
                <a:ea typeface="+mn-ea"/>
                <a:cs typeface="+mn-cs"/>
                <a:hlinkClick r:id="rId5" tooltip="Sybil (Schreiber book)"/>
              </a:rPr>
              <a:t>Sybil</a:t>
            </a:r>
            <a:r>
              <a:rPr lang="en-US" sz="1200" b="0" i="0" u="none" strike="noStrike" kern="1200" dirty="0" smtClean="0">
                <a:solidFill>
                  <a:schemeClr val="tx1"/>
                </a:solidFill>
                <a:effectLst/>
                <a:latin typeface="+mn-lt"/>
                <a:ea typeface="+mn-ea"/>
                <a:cs typeface="+mn-cs"/>
              </a:rPr>
              <a:t>, a case study of a woman diagnosed with </a:t>
            </a:r>
            <a:r>
              <a:rPr lang="en-US" sz="1200" b="0" i="0" u="none" strike="noStrike" kern="1200" dirty="0" smtClean="0">
                <a:solidFill>
                  <a:schemeClr val="tx1"/>
                </a:solidFill>
                <a:effectLst/>
                <a:latin typeface="+mn-lt"/>
                <a:ea typeface="+mn-ea"/>
                <a:cs typeface="+mn-cs"/>
                <a:hlinkClick r:id="rId6" tooltip="Dissociative identity disorder"/>
              </a:rPr>
              <a:t>dissociative identity disorder</a:t>
            </a:r>
            <a:r>
              <a:rPr lang="en-US" sz="1200" b="0" i="0" u="none" strike="noStrike"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[1]</a:t>
            </a:r>
            <a:r>
              <a:rPr lang="en-US" sz="1200" b="0" i="0" u="none" strike="noStrike" kern="1200" dirty="0" smtClean="0">
                <a:solidFill>
                  <a:schemeClr val="tx1"/>
                </a:solidFill>
                <a:effectLst/>
                <a:latin typeface="+mn-lt"/>
                <a:ea typeface="+mn-ea"/>
                <a:cs typeface="+mn-cs"/>
              </a:rPr>
              <a:t> The name was suggested in or before 2002 by Brian </a:t>
            </a:r>
            <a:r>
              <a:rPr lang="en-US" sz="1200" b="0" i="0" u="none" strike="noStrike" kern="1200" dirty="0" err="1" smtClean="0">
                <a:solidFill>
                  <a:schemeClr val="tx1"/>
                </a:solidFill>
                <a:effectLst/>
                <a:latin typeface="+mn-lt"/>
                <a:ea typeface="+mn-ea"/>
                <a:cs typeface="+mn-cs"/>
              </a:rPr>
              <a:t>Zill</a:t>
            </a:r>
            <a:r>
              <a:rPr lang="en-US" sz="1200" b="0" i="0" u="none" strike="noStrike" kern="1200" dirty="0" smtClean="0">
                <a:solidFill>
                  <a:schemeClr val="tx1"/>
                </a:solidFill>
                <a:effectLst/>
                <a:latin typeface="+mn-lt"/>
                <a:ea typeface="+mn-ea"/>
                <a:cs typeface="+mn-cs"/>
              </a:rPr>
              <a:t> at </a:t>
            </a:r>
            <a:r>
              <a:rPr lang="en-US" sz="1200" b="0" i="0" u="none" strike="noStrike" kern="1200" dirty="0" smtClean="0">
                <a:solidFill>
                  <a:schemeClr val="tx1"/>
                </a:solidFill>
                <a:effectLst/>
                <a:latin typeface="+mn-lt"/>
                <a:ea typeface="+mn-ea"/>
                <a:cs typeface="+mn-cs"/>
                <a:hlinkClick r:id="rId8" tooltip="Microsoft Research"/>
              </a:rPr>
              <a:t>Microsoft Research</a:t>
            </a:r>
            <a:r>
              <a:rPr lang="en-US" sz="1200" b="0" i="0" u="none" strike="noStrike"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9"/>
              </a:rPr>
              <a:t>[2]</a:t>
            </a:r>
            <a:r>
              <a:rPr lang="en-US" sz="1200" b="0" i="0" u="none" strike="noStrike"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50</a:t>
            </a:fld>
            <a:endParaRPr lang="en-US"/>
          </a:p>
        </p:txBody>
      </p:sp>
    </p:spTree>
    <p:extLst>
      <p:ext uri="{BB962C8B-B14F-4D97-AF65-F5344CB8AC3E}">
        <p14:creationId xmlns:p14="http://schemas.microsoft.com/office/powerpoint/2010/main" val="1071932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arxiv.org</a:t>
            </a:r>
            <a:r>
              <a:rPr lang="en-US" dirty="0" smtClean="0"/>
              <a:t>/pdf/1808.04866.pdf</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Dashed lines are gradient updates from three clients (2 </a:t>
            </a:r>
            <a:r>
              <a:rPr lang="en-US" sz="1200" kern="1200" dirty="0" err="1" smtClean="0">
                <a:solidFill>
                  <a:schemeClr val="tx1"/>
                </a:solidFill>
                <a:effectLst/>
                <a:latin typeface="+mn-lt"/>
                <a:ea typeface="+mn-ea"/>
                <a:cs typeface="+mn-cs"/>
              </a:rPr>
              <a:t>sybils</a:t>
            </a:r>
            <a:r>
              <a:rPr lang="en-US" sz="1200" kern="1200" dirty="0" smtClean="0">
                <a:solidFill>
                  <a:schemeClr val="tx1"/>
                </a:solidFill>
                <a:effectLst/>
                <a:latin typeface="+mn-lt"/>
                <a:ea typeface="+mn-ea"/>
                <a:cs typeface="+mn-cs"/>
              </a:rPr>
              <a:t>, 1 honest). Solid lines are aggregated update vectors. The angle between the aggregated update vectors of </a:t>
            </a:r>
            <a:r>
              <a:rPr lang="en-US" sz="1200" kern="1200" dirty="0" err="1" smtClean="0">
                <a:solidFill>
                  <a:schemeClr val="tx1"/>
                </a:solidFill>
                <a:effectLst/>
                <a:latin typeface="+mn-lt"/>
                <a:ea typeface="+mn-ea"/>
                <a:cs typeface="+mn-cs"/>
              </a:rPr>
              <a:t>sybil</a:t>
            </a:r>
            <a:r>
              <a:rPr lang="en-US" sz="1200" kern="1200" dirty="0" smtClean="0">
                <a:solidFill>
                  <a:schemeClr val="tx1"/>
                </a:solidFill>
                <a:effectLst/>
                <a:latin typeface="+mn-lt"/>
                <a:ea typeface="+mn-ea"/>
                <a:cs typeface="+mn-cs"/>
              </a:rPr>
              <a:t> clients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is smaller than between those of the honest client and a </a:t>
            </a:r>
            <a:r>
              <a:rPr lang="en-US" sz="1200" kern="1200" dirty="0" err="1" smtClean="0">
                <a:solidFill>
                  <a:schemeClr val="tx1"/>
                </a:solidFill>
                <a:effectLst/>
                <a:latin typeface="+mn-lt"/>
                <a:ea typeface="+mn-ea"/>
                <a:cs typeface="+mn-cs"/>
              </a:rPr>
              <a:t>sybil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γ</a:t>
            </a:r>
            <a:r>
              <a:rPr lang="en-US" sz="1200" kern="1200" dirty="0" smtClean="0">
                <a:solidFill>
                  <a:schemeClr val="tx1"/>
                </a:solidFill>
                <a:effectLst/>
                <a:latin typeface="+mn-lt"/>
                <a:ea typeface="+mn-ea"/>
                <a:cs typeface="+mn-cs"/>
              </a:rPr>
              <a:t>). Cosine similarity would reflect this similarity. </a:t>
            </a:r>
            <a:endParaRPr lang="en-US" dirty="0" smtClean="0"/>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51</a:t>
            </a:fld>
            <a:endParaRPr lang="en-US"/>
          </a:p>
        </p:txBody>
      </p:sp>
    </p:spTree>
    <p:extLst>
      <p:ext uri="{BB962C8B-B14F-4D97-AF65-F5344CB8AC3E}">
        <p14:creationId xmlns:p14="http://schemas.microsoft.com/office/powerpoint/2010/main" val="639915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52</a:t>
            </a:fld>
            <a:endParaRPr lang="en-US"/>
          </a:p>
        </p:txBody>
      </p:sp>
    </p:spTree>
    <p:extLst>
      <p:ext uri="{BB962C8B-B14F-4D97-AF65-F5344CB8AC3E}">
        <p14:creationId xmlns:p14="http://schemas.microsoft.com/office/powerpoint/2010/main" val="1874874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53</a:t>
            </a:fld>
            <a:endParaRPr lang="en-US"/>
          </a:p>
        </p:txBody>
      </p:sp>
    </p:spTree>
    <p:extLst>
      <p:ext uri="{BB962C8B-B14F-4D97-AF65-F5344CB8AC3E}">
        <p14:creationId xmlns:p14="http://schemas.microsoft.com/office/powerpoint/2010/main" val="571254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54</a:t>
            </a:fld>
            <a:endParaRPr lang="en-US"/>
          </a:p>
        </p:txBody>
      </p:sp>
    </p:spTree>
    <p:extLst>
      <p:ext uri="{BB962C8B-B14F-4D97-AF65-F5344CB8AC3E}">
        <p14:creationId xmlns:p14="http://schemas.microsoft.com/office/powerpoint/2010/main" val="172432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Water management </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We spend 90 percent of our time indoors. Imagine the amount of water that we consume on a daily basis for different purposes. it is important to consider our water consumption levels and take appropriate measures to reduce it. Sensors embedded in water supply channels to toilets, bathrooms, and water tanks will give information on the standard water consumption of a single family or an office. The data from these sensors can be fed to an AI tool to check if any family or office is consuming more water than the expected levels. If yes, the tool will notify the manager and proper action can take place.</a:t>
            </a:r>
          </a:p>
          <a:p>
            <a:r>
              <a:rPr lang="en-US" sz="1200" b="1" i="0" u="none" strike="noStrike" kern="1200" dirty="0" smtClean="0">
                <a:solidFill>
                  <a:schemeClr val="tx1"/>
                </a:solidFill>
                <a:effectLst/>
                <a:latin typeface="+mn-lt"/>
                <a:ea typeface="+mn-ea"/>
                <a:cs typeface="+mn-cs"/>
              </a:rPr>
              <a:t>Building maintenance </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Everybody wants their building spaces to be clean, well-maintained and safe. Sensors and cameras can capture the details of every corner of a building. This data, when fed to an AI tool, can notify building managers about areas to carry out on-the-spot cleaning processes.</a:t>
            </a:r>
          </a:p>
          <a:p>
            <a:r>
              <a:rPr lang="en-US" sz="1200" b="1" i="0" u="none" strike="noStrike" kern="1200" dirty="0" smtClean="0">
                <a:solidFill>
                  <a:schemeClr val="tx1"/>
                </a:solidFill>
                <a:effectLst/>
                <a:latin typeface="+mn-lt"/>
                <a:ea typeface="+mn-ea"/>
                <a:cs typeface="+mn-cs"/>
              </a:rPr>
              <a:t>Parking assistance</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Parking is a major concern for people in today’s fast-paced world. While visiting any new place, a significant amount of time can be wasted identifying a vacant parking space. pressure sensors in the ground and cameras all around can gather information on parking lots. An AI parking tool, when fed with this data, will analyze the parking space utilization and give complete information on empty parking spaces. </a:t>
            </a:r>
          </a:p>
          <a:p>
            <a:r>
              <a:rPr lang="en-US" sz="1200" b="1" i="0" u="none" strike="noStrike" kern="1200" dirty="0" smtClean="0">
                <a:solidFill>
                  <a:schemeClr val="tx1"/>
                </a:solidFill>
                <a:effectLst/>
                <a:latin typeface="+mn-lt"/>
                <a:ea typeface="+mn-ea"/>
                <a:cs typeface="+mn-cs"/>
              </a:rPr>
              <a:t>Smart Bulbs</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In the case of large organizations or buildings, monitoring and controlling every light bulb isn’t as easy as we think. Imagine the effort involved in manually checking and switching on or switching off hundreds (and possibly thousands) of light sources. Implementing an </a:t>
            </a:r>
            <a:r>
              <a:rPr lang="en-US" sz="1200" b="0" i="0" u="none" strike="noStrike" kern="1200" dirty="0" err="1" smtClean="0">
                <a:solidFill>
                  <a:schemeClr val="tx1"/>
                </a:solidFill>
                <a:effectLst/>
                <a:latin typeface="+mn-lt"/>
                <a:ea typeface="+mn-ea"/>
                <a:cs typeface="+mn-cs"/>
              </a:rPr>
              <a:t>IoT</a:t>
            </a:r>
            <a:r>
              <a:rPr lang="en-US" sz="1200" b="0" i="0" u="none" strike="noStrike" kern="1200" dirty="0" smtClean="0">
                <a:solidFill>
                  <a:schemeClr val="tx1"/>
                </a:solidFill>
                <a:effectLst/>
                <a:latin typeface="+mn-lt"/>
                <a:ea typeface="+mn-ea"/>
                <a:cs typeface="+mn-cs"/>
              </a:rPr>
              <a:t> smart bulb monitoring system can automate operational maintenance and improve performance quality.</a:t>
            </a:r>
          </a:p>
          <a:p>
            <a:r>
              <a:rPr lang="en-US" sz="1200" b="1" i="0" u="none" strike="noStrike" kern="1200" dirty="0" smtClean="0">
                <a:solidFill>
                  <a:schemeClr val="tx1"/>
                </a:solidFill>
                <a:effectLst/>
                <a:latin typeface="+mn-lt"/>
                <a:ea typeface="+mn-ea"/>
                <a:cs typeface="+mn-cs"/>
              </a:rPr>
              <a:t>HVAC Management</a:t>
            </a:r>
            <a:r>
              <a:rPr lang="en-US" sz="1200" b="1" i="0" u="none" strike="noStrike" kern="1200" baseline="0" dirty="0" smtClean="0">
                <a:solidFill>
                  <a:schemeClr val="tx1"/>
                </a:solidFill>
                <a:effectLst/>
                <a:latin typeface="+mn-lt"/>
                <a:ea typeface="+mn-ea"/>
                <a:cs typeface="+mn-cs"/>
              </a:rPr>
              <a:t> - </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 case of HVAC management, (Heat </a:t>
            </a:r>
            <a:r>
              <a:rPr lang="en-US" sz="1200" b="0" i="0" u="none" strike="noStrike" kern="1200" dirty="0" err="1" smtClean="0">
                <a:solidFill>
                  <a:schemeClr val="tx1"/>
                </a:solidFill>
                <a:effectLst/>
                <a:latin typeface="+mn-lt"/>
                <a:ea typeface="+mn-ea"/>
                <a:cs typeface="+mn-cs"/>
              </a:rPr>
              <a:t>Ventillation</a:t>
            </a:r>
            <a:r>
              <a:rPr lang="en-US" sz="1200" b="0" i="0" u="none" strike="noStrike" kern="1200" baseline="0" dirty="0" smtClean="0">
                <a:solidFill>
                  <a:schemeClr val="tx1"/>
                </a:solidFill>
                <a:effectLst/>
                <a:latin typeface="+mn-lt"/>
                <a:ea typeface="+mn-ea"/>
                <a:cs typeface="+mn-cs"/>
              </a:rPr>
              <a:t> Air Conditioning unit</a:t>
            </a:r>
            <a:r>
              <a:rPr lang="en-US" sz="1200" b="0" i="0" u="none" strike="noStrike" kern="1200" dirty="0" smtClean="0">
                <a:solidFill>
                  <a:schemeClr val="tx1"/>
                </a:solidFill>
                <a:effectLst/>
                <a:latin typeface="+mn-lt"/>
                <a:ea typeface="+mn-ea"/>
                <a:cs typeface="+mn-cs"/>
              </a:rPr>
              <a:t>) data</a:t>
            </a:r>
            <a:r>
              <a:rPr lang="en-US" sz="1200" b="0" i="0" u="none" strike="noStrike" kern="1200" baseline="0" dirty="0" smtClean="0">
                <a:solidFill>
                  <a:schemeClr val="tx1"/>
                </a:solidFill>
                <a:effectLst/>
                <a:latin typeface="+mn-lt"/>
                <a:ea typeface="+mn-ea"/>
                <a:cs typeface="+mn-cs"/>
              </a:rPr>
              <a:t> captured by heat sensors can be utilized by AI tool to do automatic temperature control in the building.</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www.forbes.com</a:t>
            </a:r>
            <a:r>
              <a:rPr lang="en-US" dirty="0" smtClean="0"/>
              <a:t>/sites/</a:t>
            </a:r>
            <a:r>
              <a:rPr lang="en-US" dirty="0" err="1" smtClean="0"/>
              <a:t>cognitiveworld</a:t>
            </a:r>
            <a:r>
              <a:rPr lang="en-US" dirty="0" smtClean="0"/>
              <a:t>/2019/08/13/how-</a:t>
            </a:r>
            <a:r>
              <a:rPr lang="en-US" dirty="0" err="1" smtClean="0"/>
              <a:t>ai</a:t>
            </a:r>
            <a:r>
              <a:rPr lang="en-US" dirty="0" smtClean="0"/>
              <a:t>-is-making-buildings-smart-and-intelligent/#58abe56628d7 </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a:t>
            </a:fld>
            <a:endParaRPr lang="en-US"/>
          </a:p>
        </p:txBody>
      </p:sp>
    </p:spTree>
    <p:extLst>
      <p:ext uri="{BB962C8B-B14F-4D97-AF65-F5344CB8AC3E}">
        <p14:creationId xmlns:p14="http://schemas.microsoft.com/office/powerpoint/2010/main" val="1322842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55</a:t>
            </a:fld>
            <a:endParaRPr lang="en-US"/>
          </a:p>
        </p:txBody>
      </p:sp>
    </p:spTree>
    <p:extLst>
      <p:ext uri="{BB962C8B-B14F-4D97-AF65-F5344CB8AC3E}">
        <p14:creationId xmlns:p14="http://schemas.microsoft.com/office/powerpoint/2010/main" val="861455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56</a:t>
            </a:fld>
            <a:endParaRPr lang="en-US"/>
          </a:p>
        </p:txBody>
      </p:sp>
    </p:spTree>
    <p:extLst>
      <p:ext uri="{BB962C8B-B14F-4D97-AF65-F5344CB8AC3E}">
        <p14:creationId xmlns:p14="http://schemas.microsoft.com/office/powerpoint/2010/main" val="300614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57</a:t>
            </a:fld>
            <a:endParaRPr lang="en-US"/>
          </a:p>
        </p:txBody>
      </p:sp>
    </p:spTree>
    <p:extLst>
      <p:ext uri="{BB962C8B-B14F-4D97-AF65-F5344CB8AC3E}">
        <p14:creationId xmlns:p14="http://schemas.microsoft.com/office/powerpoint/2010/main" val="2092262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58</a:t>
            </a:fld>
            <a:endParaRPr lang="en-US"/>
          </a:p>
        </p:txBody>
      </p:sp>
    </p:spTree>
    <p:extLst>
      <p:ext uri="{BB962C8B-B14F-4D97-AF65-F5344CB8AC3E}">
        <p14:creationId xmlns:p14="http://schemas.microsoft.com/office/powerpoint/2010/main" val="950584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HVAC Management</a:t>
            </a:r>
            <a:r>
              <a:rPr lang="en-US" sz="1200" b="1" i="0" u="none" strike="noStrike" kern="1200" baseline="0" dirty="0" smtClean="0">
                <a:solidFill>
                  <a:schemeClr val="tx1"/>
                </a:solidFill>
                <a:effectLst/>
                <a:latin typeface="+mn-lt"/>
                <a:ea typeface="+mn-ea"/>
                <a:cs typeface="+mn-cs"/>
              </a:rPr>
              <a:t> - </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 case of HVAC management, (Heat </a:t>
            </a:r>
            <a:r>
              <a:rPr lang="en-US" sz="1200" b="0" i="0" u="none" strike="noStrike" kern="1200" dirty="0" err="1" smtClean="0">
                <a:solidFill>
                  <a:schemeClr val="tx1"/>
                </a:solidFill>
                <a:effectLst/>
                <a:latin typeface="+mn-lt"/>
                <a:ea typeface="+mn-ea"/>
                <a:cs typeface="+mn-cs"/>
              </a:rPr>
              <a:t>Ventillation</a:t>
            </a:r>
            <a:r>
              <a:rPr lang="en-US" sz="1200" b="0" i="0" u="none" strike="noStrike" kern="1200" baseline="0" dirty="0" smtClean="0">
                <a:solidFill>
                  <a:schemeClr val="tx1"/>
                </a:solidFill>
                <a:effectLst/>
                <a:latin typeface="+mn-lt"/>
                <a:ea typeface="+mn-ea"/>
                <a:cs typeface="+mn-cs"/>
              </a:rPr>
              <a:t> Air Conditioning unit</a:t>
            </a:r>
            <a:r>
              <a:rPr lang="en-US" sz="1200" b="0" i="0" u="none" strike="noStrike" kern="1200" dirty="0" smtClean="0">
                <a:solidFill>
                  <a:schemeClr val="tx1"/>
                </a:solidFill>
                <a:effectLst/>
                <a:latin typeface="+mn-lt"/>
                <a:ea typeface="+mn-ea"/>
                <a:cs typeface="+mn-cs"/>
              </a:rPr>
              <a:t>) data</a:t>
            </a:r>
            <a:r>
              <a:rPr lang="en-US" sz="1200" b="0" i="0" u="none" strike="noStrike" kern="1200" baseline="0" dirty="0" smtClean="0">
                <a:solidFill>
                  <a:schemeClr val="tx1"/>
                </a:solidFill>
                <a:effectLst/>
                <a:latin typeface="+mn-lt"/>
                <a:ea typeface="+mn-ea"/>
                <a:cs typeface="+mn-cs"/>
              </a:rPr>
              <a:t> captured by heat sensors can be utilized by AI tool to do automatic temperature control in the building.</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www.forbes.com</a:t>
            </a:r>
            <a:r>
              <a:rPr lang="en-US" dirty="0" smtClean="0"/>
              <a:t>/sites/</a:t>
            </a:r>
            <a:r>
              <a:rPr lang="en-US" dirty="0" err="1" smtClean="0"/>
              <a:t>cognitiveworld</a:t>
            </a:r>
            <a:r>
              <a:rPr lang="en-US" dirty="0" smtClean="0"/>
              <a:t>/2019/08/13/how-</a:t>
            </a:r>
            <a:r>
              <a:rPr lang="en-US" dirty="0" err="1" smtClean="0"/>
              <a:t>ai</a:t>
            </a:r>
            <a:r>
              <a:rPr lang="en-US" dirty="0" smtClean="0"/>
              <a:t>-is-making-buildings-smart-and-intelligent/#58abe56628d7 </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6</a:t>
            </a:fld>
            <a:endParaRPr lang="en-US"/>
          </a:p>
        </p:txBody>
      </p:sp>
    </p:spTree>
    <p:extLst>
      <p:ext uri="{BB962C8B-B14F-4D97-AF65-F5344CB8AC3E}">
        <p14:creationId xmlns:p14="http://schemas.microsoft.com/office/powerpoint/2010/main" val="146621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AI tools are data driven.</a:t>
            </a:r>
          </a:p>
          <a:p>
            <a:r>
              <a:rPr lang="en-US" dirty="0" smtClean="0"/>
              <a:t>What</a:t>
            </a:r>
            <a:r>
              <a:rPr lang="en-US" baseline="0" dirty="0" smtClean="0"/>
              <a:t> if due to power surge or some voltage fluctuation, data captured by the sensors get some noise introduced.</a:t>
            </a:r>
          </a:p>
          <a:p>
            <a:r>
              <a:rPr lang="en-US" baseline="0" dirty="0" smtClean="0"/>
              <a:t>Or what if a cyber hacker hacks into one device and corrupts the data.</a:t>
            </a:r>
          </a:p>
          <a:p>
            <a:r>
              <a:rPr lang="en-US" baseline="0" dirty="0" smtClean="0"/>
              <a:t>It may cause some wrong workflows to be triggered and it may cause a disaster. </a:t>
            </a:r>
          </a:p>
          <a:p>
            <a:endParaRPr lang="en-US" dirty="0" smtClean="0"/>
          </a:p>
          <a:p>
            <a:r>
              <a:rPr lang="en-US" dirty="0" smtClean="0"/>
              <a:t>https://</a:t>
            </a:r>
            <a:r>
              <a:rPr lang="en-US" dirty="0" err="1" smtClean="0"/>
              <a:t>www.forbes.com</a:t>
            </a:r>
            <a:r>
              <a:rPr lang="en-US" dirty="0" smtClean="0"/>
              <a:t>/sites/</a:t>
            </a:r>
            <a:r>
              <a:rPr lang="en-US" dirty="0" err="1" smtClean="0"/>
              <a:t>cognitiveworld</a:t>
            </a:r>
            <a:r>
              <a:rPr lang="en-US" dirty="0" smtClean="0"/>
              <a:t>/2019/08/13/how-</a:t>
            </a:r>
            <a:r>
              <a:rPr lang="en-US" dirty="0" err="1" smtClean="0"/>
              <a:t>ai</a:t>
            </a:r>
            <a:r>
              <a:rPr lang="en-US" dirty="0" smtClean="0"/>
              <a:t>-is-making-buildings-smart-and-intelligent/#58abe56628d7 </a:t>
            </a: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7</a:t>
            </a:fld>
            <a:endParaRPr lang="en-US"/>
          </a:p>
        </p:txBody>
      </p:sp>
    </p:spTree>
    <p:extLst>
      <p:ext uri="{BB962C8B-B14F-4D97-AF65-F5344CB8AC3E}">
        <p14:creationId xmlns:p14="http://schemas.microsoft.com/office/powerpoint/2010/main" val="61891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a:t>
            </a:r>
            <a:r>
              <a:rPr lang="en-US" baseline="0" dirty="0" smtClean="0"/>
              <a:t> is why Anomaly detection is critical</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8</a:t>
            </a:fld>
            <a:endParaRPr lang="en-US"/>
          </a:p>
        </p:txBody>
      </p:sp>
    </p:spTree>
    <p:extLst>
      <p:ext uri="{BB962C8B-B14F-4D97-AF65-F5344CB8AC3E}">
        <p14:creationId xmlns:p14="http://schemas.microsoft.com/office/powerpoint/2010/main" val="174202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idea is to capture the time series event to find anomalies in them.</a:t>
            </a:r>
          </a:p>
          <a:p>
            <a:r>
              <a:rPr lang="en-US" dirty="0" smtClean="0"/>
              <a:t>So what are the data available?</a:t>
            </a:r>
          </a:p>
          <a:p>
            <a:r>
              <a:rPr lang="en-US" dirty="0" smtClean="0"/>
              <a:t>Sensors</a:t>
            </a:r>
            <a:r>
              <a:rPr lang="en-US" baseline="0" dirty="0" smtClean="0"/>
              <a:t> capture 2 kinds of data. </a:t>
            </a:r>
          </a:p>
          <a:p>
            <a:r>
              <a:rPr lang="en-US" baseline="0" dirty="0" smtClean="0"/>
              <a:t>Application level data </a:t>
            </a:r>
            <a:r>
              <a:rPr lang="mr-IN" baseline="0" dirty="0" smtClean="0"/>
              <a:t>–</a:t>
            </a:r>
            <a:r>
              <a:rPr lang="en-US" baseline="0" dirty="0" smtClean="0"/>
              <a:t> i.e. temperature, pressure, rpm, light intensity etc. using which we can identify if there is some noise in the data.</a:t>
            </a:r>
          </a:p>
          <a:p>
            <a:r>
              <a:rPr lang="en-US" baseline="0" dirty="0" smtClean="0"/>
              <a:t>Network level data </a:t>
            </a:r>
            <a:r>
              <a:rPr lang="mr-IN" baseline="0" dirty="0" smtClean="0"/>
              <a:t>–</a:t>
            </a:r>
            <a:r>
              <a:rPr lang="en-US" baseline="0" dirty="0" smtClean="0"/>
              <a:t> </a:t>
            </a:r>
            <a:r>
              <a:rPr lang="en-US" baseline="0" dirty="0" err="1" smtClean="0"/>
              <a:t>i.e</a:t>
            </a:r>
            <a:r>
              <a:rPr lang="en-US" baseline="0" dirty="0" smtClean="0"/>
              <a:t> number of bytes received and sent, </a:t>
            </a:r>
            <a:r>
              <a:rPr lang="en-US" baseline="0" dirty="0" err="1" smtClean="0"/>
              <a:t>src_ip</a:t>
            </a:r>
            <a:r>
              <a:rPr lang="en-US" baseline="0" dirty="0" smtClean="0"/>
              <a:t>, </a:t>
            </a:r>
            <a:r>
              <a:rPr lang="en-US" baseline="0" dirty="0" err="1" smtClean="0"/>
              <a:t>dst_ip</a:t>
            </a:r>
            <a:r>
              <a:rPr lang="en-US" baseline="0" dirty="0" smtClean="0"/>
              <a:t> etc. using which we can identify if there is an existing bad network configuration or there is some unwanted </a:t>
            </a:r>
            <a:r>
              <a:rPr lang="en-US" baseline="0" dirty="0" err="1" smtClean="0"/>
              <a:t>instrusion</a:t>
            </a:r>
            <a:r>
              <a:rPr lang="en-US" baseline="0" dirty="0" smtClean="0"/>
              <a:t> in the </a:t>
            </a:r>
            <a:r>
              <a:rPr lang="en-US" baseline="0" dirty="0" err="1" smtClean="0"/>
              <a:t>IoT</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9</a:t>
            </a:fld>
            <a:endParaRPr lang="en-US"/>
          </a:p>
        </p:txBody>
      </p:sp>
    </p:spTree>
    <p:extLst>
      <p:ext uri="{BB962C8B-B14F-4D97-AF65-F5344CB8AC3E}">
        <p14:creationId xmlns:p14="http://schemas.microsoft.com/office/powerpoint/2010/main" val="74066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it is solved now using cloud computing?</a:t>
            </a:r>
          </a:p>
          <a:p>
            <a:r>
              <a:rPr lang="en-US" dirty="0" smtClean="0"/>
              <a:t>Data captured from all the </a:t>
            </a:r>
            <a:r>
              <a:rPr lang="en-US" dirty="0" err="1" smtClean="0"/>
              <a:t>IoT</a:t>
            </a:r>
            <a:r>
              <a:rPr lang="en-US" dirty="0" smtClean="0"/>
              <a:t> devices are sent to a centralized data</a:t>
            </a:r>
            <a:r>
              <a:rPr lang="en-US" baseline="0" dirty="0" smtClean="0"/>
              <a:t> server and AI models are built on the cloud using that data. Once the model is built its deployed on the cloud and exposed through a REST endpoint.</a:t>
            </a:r>
          </a:p>
          <a:p>
            <a:r>
              <a:rPr lang="en-US" baseline="0" dirty="0" smtClean="0"/>
              <a:t>But this kind of set up is not ideal for </a:t>
            </a:r>
            <a:r>
              <a:rPr lang="en-US" baseline="0" dirty="0" err="1" smtClean="0"/>
              <a:t>IoT</a:t>
            </a:r>
            <a:r>
              <a:rPr lang="en-US" baseline="0" dirty="0" smtClean="0"/>
              <a:t> ecosystem.</a:t>
            </a:r>
            <a:endParaRPr lang="en-US" dirty="0"/>
          </a:p>
        </p:txBody>
      </p:sp>
      <p:sp>
        <p:nvSpPr>
          <p:cNvPr id="4" name="Slide Number Placeholder 3"/>
          <p:cNvSpPr>
            <a:spLocks noGrp="1"/>
          </p:cNvSpPr>
          <p:nvPr>
            <p:ph type="sldNum" sz="quarter" idx="10"/>
          </p:nvPr>
        </p:nvSpPr>
        <p:spPr/>
        <p:txBody>
          <a:bodyPr/>
          <a:lstStyle/>
          <a:p>
            <a:fld id="{065CDB63-2062-D348-83A3-D68218B57B23}" type="slidenum">
              <a:rPr lang="en-US" smtClean="0"/>
              <a:t>10</a:t>
            </a:fld>
            <a:endParaRPr lang="en-US"/>
          </a:p>
        </p:txBody>
      </p:sp>
    </p:spTree>
    <p:extLst>
      <p:ext uri="{BB962C8B-B14F-4D97-AF65-F5344CB8AC3E}">
        <p14:creationId xmlns:p14="http://schemas.microsoft.com/office/powerpoint/2010/main" val="207503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2"/>
            <a:ext cx="8197998" cy="643302"/>
          </a:xfrm>
          <a:prstGeom prst="rect">
            <a:avLst/>
          </a:prstGeom>
        </p:spPr>
        <p:txBody>
          <a:bodyPr lIns="0">
            <a:noAutofit/>
          </a:bodyPr>
          <a:lstStyle>
            <a:lvl1pPr algn="l">
              <a:lnSpc>
                <a:spcPct val="90000"/>
              </a:lnSpc>
              <a:defRPr sz="4000" b="1">
                <a:solidFill>
                  <a:schemeClr val="bg1">
                    <a:lumMod val="85000"/>
                  </a:schemeClr>
                </a:solidFill>
                <a:latin typeface="Arial"/>
                <a:cs typeface="Arial"/>
              </a:defRPr>
            </a:lvl1pPr>
          </a:lstStyle>
          <a:p>
            <a:r>
              <a:rPr lang="en-US" dirty="0"/>
              <a:t>Click to add slide title</a:t>
            </a:r>
            <a:br>
              <a:rPr lang="en-US" dirty="0"/>
            </a:br>
            <a:endParaRPr lang="en-US" dirty="0"/>
          </a:p>
        </p:txBody>
      </p:sp>
      <p:sp>
        <p:nvSpPr>
          <p:cNvPr id="9" name="Content Placeholder 2"/>
          <p:cNvSpPr>
            <a:spLocks noGrp="1"/>
          </p:cNvSpPr>
          <p:nvPr>
            <p:ph idx="12"/>
          </p:nvPr>
        </p:nvSpPr>
        <p:spPr>
          <a:xfrm>
            <a:off x="510779" y="1149929"/>
            <a:ext cx="8197998" cy="3027218"/>
          </a:xfrm>
          <a:prstGeom prst="rect">
            <a:avLst/>
          </a:prstGeom>
        </p:spPr>
        <p:txBody>
          <a:bodyPr lIns="0"/>
          <a:lstStyle>
            <a:lvl1pPr marL="0" indent="0" algn="l">
              <a:spcBef>
                <a:spcPts val="600"/>
              </a:spcBef>
              <a:spcAft>
                <a:spcPts val="0"/>
              </a:spcAft>
              <a:buClr>
                <a:srgbClr val="D3002D"/>
              </a:buClr>
              <a:buFontTx/>
              <a:buNone/>
              <a:defRPr sz="2000" b="0" i="0">
                <a:solidFill>
                  <a:schemeClr val="bg1">
                    <a:lumMod val="85000"/>
                  </a:schemeClr>
                </a:solidFill>
                <a:latin typeface="Arial"/>
                <a:cs typeface="Arial"/>
              </a:defRPr>
            </a:lvl1pPr>
            <a:lvl2pPr marL="514350" indent="-168275" algn="l">
              <a:spcBef>
                <a:spcPts val="0"/>
              </a:spcBef>
              <a:spcAft>
                <a:spcPts val="0"/>
              </a:spcAft>
              <a:buClr>
                <a:schemeClr val="bg1">
                  <a:lumMod val="85000"/>
                </a:schemeClr>
              </a:buClr>
              <a:buFont typeface="Arial"/>
              <a:buChar char="•"/>
              <a:defRPr sz="1600" b="0" i="0">
                <a:solidFill>
                  <a:schemeClr val="bg1">
                    <a:lumMod val="85000"/>
                  </a:schemeClr>
                </a:solidFill>
                <a:latin typeface="Arial"/>
                <a:cs typeface="Arial"/>
              </a:defRPr>
            </a:lvl2pPr>
            <a:lvl3pPr marL="796925" indent="-168275" algn="l">
              <a:spcBef>
                <a:spcPts val="0"/>
              </a:spcBef>
              <a:spcAft>
                <a:spcPts val="0"/>
              </a:spcAft>
              <a:buClr>
                <a:schemeClr val="bg1">
                  <a:lumMod val="85000"/>
                </a:schemeClr>
              </a:buClr>
              <a:buFont typeface="Arial"/>
              <a:buChar char="•"/>
              <a:defRPr sz="1600" b="0" i="0">
                <a:solidFill>
                  <a:schemeClr val="bg1">
                    <a:lumMod val="85000"/>
                  </a:schemeClr>
                </a:solidFill>
                <a:latin typeface="Arial"/>
                <a:cs typeface="Arial"/>
              </a:defRPr>
            </a:lvl3pPr>
            <a:lvl4pPr marL="1085850" indent="-168275" algn="l">
              <a:spcBef>
                <a:spcPts val="0"/>
              </a:spcBef>
              <a:spcAft>
                <a:spcPts val="0"/>
              </a:spcAft>
              <a:buClr>
                <a:schemeClr val="bg1">
                  <a:lumMod val="85000"/>
                </a:schemeClr>
              </a:buClr>
              <a:buFont typeface="Arial"/>
              <a:buChar char="•"/>
              <a:defRPr sz="1600" b="0" i="0">
                <a:solidFill>
                  <a:schemeClr val="bg1">
                    <a:lumMod val="8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6692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1"/>
            <a:ext cx="8206637" cy="1218265"/>
          </a:xfrm>
          <a:prstGeom prst="rect">
            <a:avLst/>
          </a:prstGeom>
        </p:spPr>
        <p:txBody>
          <a:bodyPr lIns="0">
            <a:noAutofit/>
          </a:bodyPr>
          <a:lstStyle>
            <a:lvl1pPr algn="l">
              <a:lnSpc>
                <a:spcPct val="90000"/>
              </a:lnSpc>
              <a:defRPr sz="4000" b="1">
                <a:solidFill>
                  <a:schemeClr val="bg1">
                    <a:lumMod val="85000"/>
                  </a:schemeClr>
                </a:solidFill>
                <a:latin typeface="Arial"/>
                <a:cs typeface="Arial"/>
              </a:defRPr>
            </a:lvl1pPr>
          </a:lstStyle>
          <a:p>
            <a:r>
              <a:rPr lang="en-US" dirty="0"/>
              <a:t>Click to add slide title</a:t>
            </a:r>
            <a:br>
              <a:rPr lang="en-US" dirty="0"/>
            </a:br>
            <a:r>
              <a:rPr lang="en-US" dirty="0"/>
              <a:t>for two-line title</a:t>
            </a:r>
            <a:br>
              <a:rPr lang="en-US" dirty="0"/>
            </a:br>
            <a:endParaRPr lang="en-US" dirty="0"/>
          </a:p>
        </p:txBody>
      </p:sp>
      <p:sp>
        <p:nvSpPr>
          <p:cNvPr id="9" name="Content Placeholder 2"/>
          <p:cNvSpPr>
            <a:spLocks noGrp="1"/>
          </p:cNvSpPr>
          <p:nvPr>
            <p:ph idx="12"/>
          </p:nvPr>
        </p:nvSpPr>
        <p:spPr>
          <a:xfrm>
            <a:off x="510779" y="1724891"/>
            <a:ext cx="8206637" cy="2508265"/>
          </a:xfrm>
          <a:prstGeom prst="rect">
            <a:avLst/>
          </a:prstGeom>
        </p:spPr>
        <p:txBody>
          <a:bodyPr lIns="0"/>
          <a:lstStyle>
            <a:lvl1pPr marL="0" indent="0" algn="l">
              <a:spcBef>
                <a:spcPts val="600"/>
              </a:spcBef>
              <a:buClr>
                <a:srgbClr val="D3002D"/>
              </a:buClr>
              <a:buFontTx/>
              <a:buNone/>
              <a:defRPr sz="2000" b="0" i="0">
                <a:solidFill>
                  <a:srgbClr val="D9D9D9"/>
                </a:solidFill>
                <a:latin typeface="Arial"/>
                <a:cs typeface="Arial"/>
              </a:defRPr>
            </a:lvl1pPr>
            <a:lvl2pPr marL="514350" indent="-168275" algn="l">
              <a:spcBef>
                <a:spcPts val="0"/>
              </a:spcBef>
              <a:buClr>
                <a:schemeClr val="bg1">
                  <a:lumMod val="85000"/>
                </a:schemeClr>
              </a:buClr>
              <a:buFont typeface="Arial"/>
              <a:buChar char="•"/>
              <a:defRPr sz="1600" b="0" i="0">
                <a:solidFill>
                  <a:srgbClr val="D9D9D9"/>
                </a:solidFill>
                <a:latin typeface="Arial"/>
                <a:cs typeface="Arial"/>
              </a:defRPr>
            </a:lvl2pPr>
            <a:lvl3pPr marL="796925" indent="-168275" algn="l">
              <a:spcBef>
                <a:spcPts val="0"/>
              </a:spcBef>
              <a:buClr>
                <a:schemeClr val="bg1">
                  <a:lumMod val="85000"/>
                </a:schemeClr>
              </a:buClr>
              <a:buFont typeface="Arial"/>
              <a:buChar char="•"/>
              <a:defRPr sz="1600" b="0" i="0">
                <a:solidFill>
                  <a:srgbClr val="D9D9D9"/>
                </a:solidFill>
                <a:latin typeface="Arial"/>
                <a:cs typeface="Arial"/>
              </a:defRPr>
            </a:lvl3pPr>
            <a:lvl4pPr marL="1085850" indent="-168275" algn="l">
              <a:spcBef>
                <a:spcPts val="0"/>
              </a:spcBef>
              <a:buClr>
                <a:schemeClr val="bg1">
                  <a:lumMod val="85000"/>
                </a:schemeClr>
              </a:buClr>
              <a:buFont typeface="Arial"/>
              <a:buChar char="•"/>
              <a:defRPr sz="1600" b="0" i="0">
                <a:solidFill>
                  <a:srgbClr val="D9D9D9"/>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13762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line title w 2 column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349516"/>
            <a:ext cx="8196228" cy="689576"/>
          </a:xfrm>
          <a:prstGeom prst="rect">
            <a:avLst/>
          </a:prstGeom>
        </p:spPr>
        <p:txBody>
          <a:bodyPr lIns="0">
            <a:noAutofit/>
          </a:bodyPr>
          <a:lstStyle>
            <a:lvl1pPr algn="l">
              <a:defRPr sz="4000" b="1">
                <a:solidFill>
                  <a:srgbClr val="D9D9D9"/>
                </a:solidFill>
                <a:latin typeface="Arial"/>
                <a:cs typeface="Arial"/>
              </a:defRPr>
            </a:lvl1pPr>
          </a:lstStyle>
          <a:p>
            <a:r>
              <a:rPr lang="en-US" dirty="0"/>
              <a:t>Click to add slide title</a:t>
            </a:r>
          </a:p>
        </p:txBody>
      </p:sp>
      <p:sp>
        <p:nvSpPr>
          <p:cNvPr id="9" name="Content Placeholder 2"/>
          <p:cNvSpPr>
            <a:spLocks noGrp="1"/>
          </p:cNvSpPr>
          <p:nvPr>
            <p:ph idx="12" hasCustomPrompt="1"/>
          </p:nvPr>
        </p:nvSpPr>
        <p:spPr>
          <a:xfrm>
            <a:off x="510940" y="1144623"/>
            <a:ext cx="3941728" cy="427919"/>
          </a:xfrm>
          <a:prstGeom prst="rect">
            <a:avLst/>
          </a:prstGeom>
        </p:spPr>
        <p:txBody>
          <a:bodyPr lIns="0" anchor="b"/>
          <a:lstStyle>
            <a:lvl1pPr marL="0" indent="0" algn="l">
              <a:spcBef>
                <a:spcPts val="0"/>
              </a:spcBef>
              <a:spcAft>
                <a:spcPts val="600"/>
              </a:spcAft>
              <a:buClr>
                <a:srgbClr val="D3002D"/>
              </a:buClr>
              <a:buFontTx/>
              <a:buNone/>
              <a:defRPr sz="2000" b="1" i="0">
                <a:solidFill>
                  <a:srgbClr val="D9D9D9"/>
                </a:solidFill>
                <a:latin typeface="Arial"/>
                <a:cs typeface="Arial"/>
              </a:defRPr>
            </a:lvl1pPr>
            <a:lvl2pPr marL="346075" indent="0" algn="l">
              <a:spcBef>
                <a:spcPts val="0"/>
              </a:spcBef>
              <a:spcAft>
                <a:spcPts val="600"/>
              </a:spcAft>
              <a:buClr>
                <a:srgbClr val="D3002D"/>
              </a:buClr>
              <a:buFontTx/>
              <a:buNone/>
              <a:defRPr sz="1600" b="0" i="0">
                <a:solidFill>
                  <a:srgbClr val="7F7F7F"/>
                </a:solidFill>
                <a:latin typeface="Arial"/>
                <a:cs typeface="Arial"/>
              </a:defRPr>
            </a:lvl2pPr>
            <a:lvl3pPr marL="628650" indent="0" algn="l">
              <a:spcBef>
                <a:spcPts val="0"/>
              </a:spcBef>
              <a:spcAft>
                <a:spcPts val="600"/>
              </a:spcAft>
              <a:buClr>
                <a:srgbClr val="D3002D"/>
              </a:buClr>
              <a:buFontTx/>
              <a:buNone/>
              <a:defRPr sz="1600" b="0" i="0">
                <a:solidFill>
                  <a:srgbClr val="7F7F7F"/>
                </a:solidFill>
                <a:latin typeface="Arial"/>
                <a:cs typeface="Arial"/>
              </a:defRPr>
            </a:lvl3pPr>
            <a:lvl4pPr marL="917575" indent="0" algn="l">
              <a:spcBef>
                <a:spcPts val="0"/>
              </a:spcBef>
              <a:spcAft>
                <a:spcPts val="600"/>
              </a:spcAft>
              <a:buClr>
                <a:srgbClr val="D3002D"/>
              </a:buClr>
              <a:buFontTx/>
              <a:buNone/>
              <a:defRPr sz="1600" b="0" i="0">
                <a:solidFill>
                  <a:srgbClr val="7F7F7F"/>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subhead 1</a:t>
            </a:r>
          </a:p>
        </p:txBody>
      </p:sp>
      <p:sp>
        <p:nvSpPr>
          <p:cNvPr id="3" name="Text Placeholder 2">
            <a:extLst>
              <a:ext uri="{FF2B5EF4-FFF2-40B4-BE49-F238E27FC236}">
                <a16:creationId xmlns="" xmlns:a16="http://schemas.microsoft.com/office/drawing/2014/main" id="{C39F2858-AEB7-E94E-B85B-72F7470B9105}"/>
              </a:ext>
            </a:extLst>
          </p:cNvPr>
          <p:cNvSpPr>
            <a:spLocks noGrp="1"/>
          </p:cNvSpPr>
          <p:nvPr>
            <p:ph type="body" sz="quarter" idx="13" hasCustomPrompt="1"/>
          </p:nvPr>
        </p:nvSpPr>
        <p:spPr>
          <a:xfrm>
            <a:off x="4652533" y="1144623"/>
            <a:ext cx="4053776" cy="439229"/>
          </a:xfrm>
          <a:prstGeom prst="rect">
            <a:avLst/>
          </a:prstGeom>
        </p:spPr>
        <p:txBody>
          <a:bodyPr lIns="0" anchor="b"/>
          <a:lstStyle>
            <a:lvl1pPr marL="0" indent="0">
              <a:spcBef>
                <a:spcPts val="0"/>
              </a:spcBef>
              <a:spcAft>
                <a:spcPts val="600"/>
              </a:spcAft>
              <a:buFontTx/>
              <a:buNone/>
              <a:defRPr sz="2000" b="1">
                <a:solidFill>
                  <a:srgbClr val="D9D9D9"/>
                </a:solidFill>
              </a:defRPr>
            </a:lvl1pPr>
            <a:lvl2pPr marL="457200" indent="0">
              <a:spcBef>
                <a:spcPts val="0"/>
              </a:spcBef>
              <a:spcAft>
                <a:spcPts val="600"/>
              </a:spcAft>
              <a:buFontTx/>
              <a:buNone/>
              <a:defRPr sz="2000">
                <a:solidFill>
                  <a:srgbClr val="595959"/>
                </a:solidFill>
              </a:defRPr>
            </a:lvl2pPr>
            <a:lvl3pPr marL="914400" indent="0">
              <a:spcBef>
                <a:spcPts val="0"/>
              </a:spcBef>
              <a:spcAft>
                <a:spcPts val="600"/>
              </a:spcAft>
              <a:buFontTx/>
              <a:buNone/>
              <a:defRPr sz="2000">
                <a:solidFill>
                  <a:srgbClr val="595959"/>
                </a:solidFill>
              </a:defRPr>
            </a:lvl3pPr>
            <a:lvl4pPr marL="1371600" indent="0">
              <a:spcBef>
                <a:spcPts val="0"/>
              </a:spcBef>
              <a:spcAft>
                <a:spcPts val="600"/>
              </a:spcAft>
              <a:buFontTx/>
              <a:buNone/>
              <a:defRPr sz="2000">
                <a:solidFill>
                  <a:srgbClr val="595959"/>
                </a:solidFill>
              </a:defRPr>
            </a:lvl4pPr>
            <a:lvl5pPr marL="1828800" indent="0">
              <a:spcBef>
                <a:spcPts val="0"/>
              </a:spcBef>
              <a:spcAft>
                <a:spcPts val="600"/>
              </a:spcAft>
              <a:buFontTx/>
              <a:buNone/>
              <a:defRPr sz="2000">
                <a:solidFill>
                  <a:srgbClr val="595959"/>
                </a:solidFill>
              </a:defRPr>
            </a:lvl5pPr>
          </a:lstStyle>
          <a:p>
            <a:pPr lvl="0"/>
            <a:r>
              <a:rPr lang="en-US" dirty="0"/>
              <a:t>Click to edit subhead 2</a:t>
            </a:r>
          </a:p>
        </p:txBody>
      </p:sp>
      <p:sp>
        <p:nvSpPr>
          <p:cNvPr id="5" name="Text Placeholder 4">
            <a:extLst>
              <a:ext uri="{FF2B5EF4-FFF2-40B4-BE49-F238E27FC236}">
                <a16:creationId xmlns="" xmlns:a16="http://schemas.microsoft.com/office/drawing/2014/main" id="{738A0F96-A72A-0949-BE1F-FF2EC5DA0A94}"/>
              </a:ext>
            </a:extLst>
          </p:cNvPr>
          <p:cNvSpPr>
            <a:spLocks noGrp="1"/>
          </p:cNvSpPr>
          <p:nvPr>
            <p:ph type="body" sz="quarter" idx="14"/>
          </p:nvPr>
        </p:nvSpPr>
        <p:spPr>
          <a:xfrm>
            <a:off x="510779" y="1639096"/>
            <a:ext cx="3941889" cy="2586539"/>
          </a:xfrm>
          <a:prstGeom prst="rect">
            <a:avLst/>
          </a:prstGeom>
        </p:spPr>
        <p:txBody>
          <a:bodyPr lIns="0"/>
          <a:lstStyle>
            <a:lvl1pPr marL="0" indent="182880">
              <a:spcBef>
                <a:spcPts val="600"/>
              </a:spcBef>
              <a:spcAft>
                <a:spcPts val="0"/>
              </a:spcAft>
              <a:buClr>
                <a:schemeClr val="bg1">
                  <a:lumMod val="85000"/>
                </a:schemeClr>
              </a:buClr>
              <a:buFont typeface="Arial" panose="020B0604020202020204" pitchFamily="34" charset="0"/>
              <a:buChar char="•"/>
              <a:defRPr sz="1600">
                <a:solidFill>
                  <a:srgbClr val="D9D9D9"/>
                </a:solidFill>
              </a:defRPr>
            </a:lvl1pPr>
            <a:lvl2pPr marL="18288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2pPr>
            <a:lvl3pPr marL="36576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3pPr>
            <a:lvl4pPr marL="54864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4pPr>
            <a:lvl5pPr marL="73152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 xmlns:a16="http://schemas.microsoft.com/office/drawing/2014/main" id="{9FE9EB5A-375D-744C-9402-23D17043E8A7}"/>
              </a:ext>
            </a:extLst>
          </p:cNvPr>
          <p:cNvSpPr>
            <a:spLocks noGrp="1"/>
          </p:cNvSpPr>
          <p:nvPr>
            <p:ph type="body" sz="quarter" idx="15"/>
          </p:nvPr>
        </p:nvSpPr>
        <p:spPr>
          <a:xfrm>
            <a:off x="4652532" y="1639097"/>
            <a:ext cx="4054475" cy="2586538"/>
          </a:xfrm>
          <a:prstGeom prst="rect">
            <a:avLst/>
          </a:prstGeom>
        </p:spPr>
        <p:txBody>
          <a:bodyPr lIns="0"/>
          <a:lstStyle>
            <a:lvl1pPr marL="0" indent="182880">
              <a:spcBef>
                <a:spcPts val="600"/>
              </a:spcBef>
              <a:spcAft>
                <a:spcPts val="0"/>
              </a:spcAft>
              <a:buClr>
                <a:schemeClr val="bg1">
                  <a:lumMod val="85000"/>
                </a:schemeClr>
              </a:buClr>
              <a:buFont typeface="Arial" panose="020B0604020202020204" pitchFamily="34" charset="0"/>
              <a:buChar char="•"/>
              <a:defRPr sz="1600">
                <a:solidFill>
                  <a:srgbClr val="D9D9D9"/>
                </a:solidFill>
              </a:defRPr>
            </a:lvl1pPr>
            <a:lvl2pPr marL="18288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2pPr>
            <a:lvl3pPr marL="36576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3pPr>
            <a:lvl4pPr marL="54864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4pPr>
            <a:lvl5pPr marL="73152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95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1"/>
            <a:ext cx="8197998" cy="629447"/>
          </a:xfrm>
          <a:prstGeom prst="rect">
            <a:avLst/>
          </a:prstGeom>
        </p:spPr>
        <p:txBody>
          <a:bodyPr lIns="0">
            <a:noAutofit/>
          </a:bodyPr>
          <a:lstStyle>
            <a:lvl1pPr algn="l">
              <a:lnSpc>
                <a:spcPct val="90000"/>
              </a:lnSpc>
              <a:defRPr sz="4000" b="1">
                <a:solidFill>
                  <a:schemeClr val="tx1">
                    <a:lumMod val="85000"/>
                    <a:lumOff val="15000"/>
                  </a:schemeClr>
                </a:solidFill>
                <a:latin typeface="Arial"/>
                <a:cs typeface="Arial"/>
              </a:defRPr>
            </a:lvl1pPr>
          </a:lstStyle>
          <a:p>
            <a:r>
              <a:rPr lang="en-US" dirty="0"/>
              <a:t>Click to add slide title</a:t>
            </a:r>
            <a:br>
              <a:rPr lang="en-US" dirty="0"/>
            </a:br>
            <a:endParaRPr lang="en-US" dirty="0"/>
          </a:p>
        </p:txBody>
      </p:sp>
      <p:sp>
        <p:nvSpPr>
          <p:cNvPr id="9" name="Content Placeholder 2"/>
          <p:cNvSpPr>
            <a:spLocks noGrp="1"/>
          </p:cNvSpPr>
          <p:nvPr>
            <p:ph idx="12"/>
          </p:nvPr>
        </p:nvSpPr>
        <p:spPr>
          <a:xfrm>
            <a:off x="510779" y="1122219"/>
            <a:ext cx="8197998" cy="3069454"/>
          </a:xfrm>
          <a:prstGeom prst="rect">
            <a:avLst/>
          </a:prstGeom>
        </p:spPr>
        <p:txBody>
          <a:bodyPr lIns="0"/>
          <a:lstStyle>
            <a:lvl1pPr marL="0" indent="0" algn="l">
              <a:spcBef>
                <a:spcPts val="600"/>
              </a:spcBef>
              <a:buClr>
                <a:srgbClr val="D3002D"/>
              </a:buClr>
              <a:buFontTx/>
              <a:buNone/>
              <a:defRPr sz="2000" b="0" i="0">
                <a:solidFill>
                  <a:schemeClr val="tx1">
                    <a:lumMod val="65000"/>
                    <a:lumOff val="35000"/>
                  </a:schemeClr>
                </a:solidFill>
                <a:latin typeface="Arial"/>
                <a:cs typeface="Arial"/>
              </a:defRPr>
            </a:lvl1pPr>
            <a:lvl2pPr marL="514350" indent="-168275" algn="l">
              <a:spcBef>
                <a:spcPts val="0"/>
              </a:spcBef>
              <a:buClr>
                <a:schemeClr val="tx1">
                  <a:lumMod val="65000"/>
                  <a:lumOff val="35000"/>
                </a:schemeClr>
              </a:buClr>
              <a:buFont typeface="Arial"/>
              <a:buChar char="•"/>
              <a:defRPr sz="1600" b="0" i="0">
                <a:solidFill>
                  <a:schemeClr val="tx1">
                    <a:lumMod val="65000"/>
                    <a:lumOff val="35000"/>
                  </a:schemeClr>
                </a:solidFill>
                <a:latin typeface="Arial"/>
                <a:cs typeface="Arial"/>
              </a:defRPr>
            </a:lvl2pPr>
            <a:lvl3pPr marL="796925" indent="-168275" algn="l">
              <a:spcBef>
                <a:spcPts val="0"/>
              </a:spcBef>
              <a:buClr>
                <a:schemeClr val="tx1">
                  <a:lumMod val="65000"/>
                  <a:lumOff val="35000"/>
                </a:schemeClr>
              </a:buClr>
              <a:buFont typeface="Arial"/>
              <a:buChar char="•"/>
              <a:defRPr sz="1600" b="0" i="0">
                <a:solidFill>
                  <a:schemeClr val="tx1">
                    <a:lumMod val="65000"/>
                    <a:lumOff val="35000"/>
                  </a:schemeClr>
                </a:solidFill>
                <a:latin typeface="Arial"/>
                <a:cs typeface="Arial"/>
              </a:defRPr>
            </a:lvl3pPr>
            <a:lvl4pPr marL="1085850" indent="-168275" algn="l">
              <a:spcBef>
                <a:spcPts val="0"/>
              </a:spcBef>
              <a:buClr>
                <a:schemeClr val="tx1">
                  <a:lumMod val="65000"/>
                  <a:lumOff val="35000"/>
                </a:schemeClr>
              </a:buClr>
              <a:buFont typeface="Arial"/>
              <a:buChar char="•"/>
              <a:defRPr sz="1600"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26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1"/>
            <a:ext cx="8206637" cy="1225193"/>
          </a:xfrm>
          <a:prstGeom prst="rect">
            <a:avLst/>
          </a:prstGeom>
        </p:spPr>
        <p:txBody>
          <a:bodyPr lIns="0">
            <a:noAutofit/>
          </a:bodyPr>
          <a:lstStyle>
            <a:lvl1pPr algn="l">
              <a:lnSpc>
                <a:spcPct val="90000"/>
              </a:lnSpc>
              <a:defRPr sz="4000" b="1">
                <a:solidFill>
                  <a:schemeClr val="tx1">
                    <a:lumMod val="85000"/>
                    <a:lumOff val="15000"/>
                  </a:schemeClr>
                </a:solidFill>
                <a:latin typeface="Arial"/>
                <a:cs typeface="Arial"/>
              </a:defRPr>
            </a:lvl1pPr>
          </a:lstStyle>
          <a:p>
            <a:r>
              <a:rPr lang="en-US" dirty="0"/>
              <a:t>Click to add slide title</a:t>
            </a:r>
            <a:br>
              <a:rPr lang="en-US" dirty="0"/>
            </a:br>
            <a:r>
              <a:rPr lang="en-US" dirty="0"/>
              <a:t>for two-line title</a:t>
            </a:r>
            <a:br>
              <a:rPr lang="en-US" dirty="0"/>
            </a:br>
            <a:endParaRPr lang="en-US" dirty="0"/>
          </a:p>
        </p:txBody>
      </p:sp>
      <p:sp>
        <p:nvSpPr>
          <p:cNvPr id="9" name="Content Placeholder 2"/>
          <p:cNvSpPr>
            <a:spLocks noGrp="1"/>
          </p:cNvSpPr>
          <p:nvPr>
            <p:ph idx="12"/>
          </p:nvPr>
        </p:nvSpPr>
        <p:spPr>
          <a:xfrm>
            <a:off x="510779" y="1738745"/>
            <a:ext cx="8206637" cy="2494411"/>
          </a:xfrm>
          <a:prstGeom prst="rect">
            <a:avLst/>
          </a:prstGeom>
        </p:spPr>
        <p:txBody>
          <a:bodyPr lIns="0"/>
          <a:lstStyle>
            <a:lvl1pPr marL="0" indent="0" algn="l">
              <a:spcBef>
                <a:spcPts val="600"/>
              </a:spcBef>
              <a:buClr>
                <a:srgbClr val="D3002D"/>
              </a:buClr>
              <a:buFontTx/>
              <a:buNone/>
              <a:defRPr sz="2000" b="0" i="0">
                <a:solidFill>
                  <a:schemeClr val="tx1">
                    <a:lumMod val="65000"/>
                    <a:lumOff val="35000"/>
                  </a:schemeClr>
                </a:solidFill>
                <a:latin typeface="Arial"/>
                <a:cs typeface="Arial"/>
              </a:defRPr>
            </a:lvl1pPr>
            <a:lvl2pPr marL="514350" indent="-168275" algn="l">
              <a:spcBef>
                <a:spcPts val="0"/>
              </a:spcBef>
              <a:buClr>
                <a:schemeClr val="tx1">
                  <a:lumMod val="85000"/>
                  <a:lumOff val="15000"/>
                </a:schemeClr>
              </a:buClr>
              <a:buFont typeface="Arial"/>
              <a:buChar char="•"/>
              <a:defRPr sz="1600" b="0" i="0">
                <a:solidFill>
                  <a:schemeClr val="tx1">
                    <a:lumMod val="65000"/>
                    <a:lumOff val="35000"/>
                  </a:schemeClr>
                </a:solidFill>
                <a:latin typeface="Arial"/>
                <a:cs typeface="Arial"/>
              </a:defRPr>
            </a:lvl2pPr>
            <a:lvl3pPr marL="796925" indent="-168275" algn="l">
              <a:spcBef>
                <a:spcPts val="0"/>
              </a:spcBef>
              <a:buClr>
                <a:schemeClr val="tx1">
                  <a:lumMod val="85000"/>
                  <a:lumOff val="15000"/>
                </a:schemeClr>
              </a:buClr>
              <a:buFont typeface="Arial"/>
              <a:buChar char="•"/>
              <a:defRPr sz="1600" b="0" i="0">
                <a:solidFill>
                  <a:schemeClr val="tx1">
                    <a:lumMod val="65000"/>
                    <a:lumOff val="35000"/>
                  </a:schemeClr>
                </a:solidFill>
                <a:latin typeface="Arial"/>
                <a:cs typeface="Arial"/>
              </a:defRPr>
            </a:lvl3pPr>
            <a:lvl4pPr marL="1085850" indent="-168275" algn="l">
              <a:spcBef>
                <a:spcPts val="0"/>
              </a:spcBef>
              <a:buClr>
                <a:schemeClr val="tx1">
                  <a:lumMod val="85000"/>
                  <a:lumOff val="15000"/>
                </a:schemeClr>
              </a:buClr>
              <a:buFont typeface="Arial"/>
              <a:buChar char="•"/>
              <a:defRPr sz="1600"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81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line title w 2 column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349515"/>
            <a:ext cx="8196228" cy="661867"/>
          </a:xfrm>
          <a:prstGeom prst="rect">
            <a:avLst/>
          </a:prstGeom>
        </p:spPr>
        <p:txBody>
          <a:bodyPr lIns="0">
            <a:noAutofit/>
          </a:bodyPr>
          <a:lstStyle>
            <a:lvl1pPr algn="l">
              <a:defRPr sz="4000" b="1">
                <a:solidFill>
                  <a:srgbClr val="262626"/>
                </a:solidFill>
                <a:latin typeface="Arial"/>
                <a:cs typeface="Arial"/>
              </a:defRPr>
            </a:lvl1pPr>
          </a:lstStyle>
          <a:p>
            <a:r>
              <a:rPr lang="en-US" dirty="0"/>
              <a:t>Click to add slide title</a:t>
            </a:r>
          </a:p>
        </p:txBody>
      </p:sp>
      <p:sp>
        <p:nvSpPr>
          <p:cNvPr id="9" name="Content Placeholder 2"/>
          <p:cNvSpPr>
            <a:spLocks noGrp="1"/>
          </p:cNvSpPr>
          <p:nvPr>
            <p:ph idx="12" hasCustomPrompt="1"/>
          </p:nvPr>
        </p:nvSpPr>
        <p:spPr>
          <a:xfrm>
            <a:off x="510940" y="1130768"/>
            <a:ext cx="3941728" cy="427919"/>
          </a:xfrm>
          <a:prstGeom prst="rect">
            <a:avLst/>
          </a:prstGeom>
        </p:spPr>
        <p:txBody>
          <a:bodyPr lIns="0" anchor="b"/>
          <a:lstStyle>
            <a:lvl1pPr marL="0" indent="0" algn="l">
              <a:spcBef>
                <a:spcPts val="0"/>
              </a:spcBef>
              <a:spcAft>
                <a:spcPts val="600"/>
              </a:spcAft>
              <a:buClr>
                <a:srgbClr val="D3002D"/>
              </a:buClr>
              <a:buFontTx/>
              <a:buNone/>
              <a:defRPr sz="2000" b="1" i="0">
                <a:solidFill>
                  <a:schemeClr val="tx1">
                    <a:lumMod val="85000"/>
                    <a:lumOff val="15000"/>
                  </a:schemeClr>
                </a:solidFill>
                <a:latin typeface="Arial"/>
                <a:cs typeface="Arial"/>
              </a:defRPr>
            </a:lvl1pPr>
            <a:lvl2pPr marL="346075" indent="0" algn="l">
              <a:spcBef>
                <a:spcPts val="0"/>
              </a:spcBef>
              <a:spcAft>
                <a:spcPts val="600"/>
              </a:spcAft>
              <a:buClr>
                <a:srgbClr val="D3002D"/>
              </a:buClr>
              <a:buFontTx/>
              <a:buNone/>
              <a:defRPr sz="1600" b="0" i="0">
                <a:solidFill>
                  <a:srgbClr val="7F7F7F"/>
                </a:solidFill>
                <a:latin typeface="Arial"/>
                <a:cs typeface="Arial"/>
              </a:defRPr>
            </a:lvl2pPr>
            <a:lvl3pPr marL="628650" indent="0" algn="l">
              <a:spcBef>
                <a:spcPts val="0"/>
              </a:spcBef>
              <a:spcAft>
                <a:spcPts val="600"/>
              </a:spcAft>
              <a:buClr>
                <a:srgbClr val="D3002D"/>
              </a:buClr>
              <a:buFontTx/>
              <a:buNone/>
              <a:defRPr sz="1600" b="0" i="0">
                <a:solidFill>
                  <a:srgbClr val="7F7F7F"/>
                </a:solidFill>
                <a:latin typeface="Arial"/>
                <a:cs typeface="Arial"/>
              </a:defRPr>
            </a:lvl3pPr>
            <a:lvl4pPr marL="917575" indent="0" algn="l">
              <a:spcBef>
                <a:spcPts val="0"/>
              </a:spcBef>
              <a:spcAft>
                <a:spcPts val="600"/>
              </a:spcAft>
              <a:buClr>
                <a:srgbClr val="D3002D"/>
              </a:buClr>
              <a:buFontTx/>
              <a:buNone/>
              <a:defRPr sz="1600" b="0" i="0">
                <a:solidFill>
                  <a:srgbClr val="7F7F7F"/>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subhead 1</a:t>
            </a:r>
          </a:p>
        </p:txBody>
      </p:sp>
      <p:sp>
        <p:nvSpPr>
          <p:cNvPr id="3" name="Text Placeholder 2">
            <a:extLst>
              <a:ext uri="{FF2B5EF4-FFF2-40B4-BE49-F238E27FC236}">
                <a16:creationId xmlns="" xmlns:a16="http://schemas.microsoft.com/office/drawing/2014/main" id="{C39F2858-AEB7-E94E-B85B-72F7470B9105}"/>
              </a:ext>
            </a:extLst>
          </p:cNvPr>
          <p:cNvSpPr>
            <a:spLocks noGrp="1"/>
          </p:cNvSpPr>
          <p:nvPr>
            <p:ph type="body" sz="quarter" idx="13" hasCustomPrompt="1"/>
          </p:nvPr>
        </p:nvSpPr>
        <p:spPr>
          <a:xfrm>
            <a:off x="4652533" y="1130768"/>
            <a:ext cx="4053776" cy="439229"/>
          </a:xfrm>
          <a:prstGeom prst="rect">
            <a:avLst/>
          </a:prstGeom>
        </p:spPr>
        <p:txBody>
          <a:bodyPr lIns="0" anchor="b"/>
          <a:lstStyle>
            <a:lvl1pPr marL="0" indent="0">
              <a:spcBef>
                <a:spcPts val="0"/>
              </a:spcBef>
              <a:spcAft>
                <a:spcPts val="600"/>
              </a:spcAft>
              <a:buFontTx/>
              <a:buNone/>
              <a:defRPr sz="2000" b="1">
                <a:solidFill>
                  <a:srgbClr val="262626"/>
                </a:solidFill>
              </a:defRPr>
            </a:lvl1pPr>
            <a:lvl2pPr marL="457200" indent="0">
              <a:spcBef>
                <a:spcPts val="0"/>
              </a:spcBef>
              <a:spcAft>
                <a:spcPts val="600"/>
              </a:spcAft>
              <a:buFontTx/>
              <a:buNone/>
              <a:defRPr sz="2000">
                <a:solidFill>
                  <a:srgbClr val="595959"/>
                </a:solidFill>
              </a:defRPr>
            </a:lvl2pPr>
            <a:lvl3pPr marL="914400" indent="0">
              <a:spcBef>
                <a:spcPts val="0"/>
              </a:spcBef>
              <a:spcAft>
                <a:spcPts val="600"/>
              </a:spcAft>
              <a:buFontTx/>
              <a:buNone/>
              <a:defRPr sz="2000">
                <a:solidFill>
                  <a:srgbClr val="595959"/>
                </a:solidFill>
              </a:defRPr>
            </a:lvl3pPr>
            <a:lvl4pPr marL="1371600" indent="0">
              <a:spcBef>
                <a:spcPts val="0"/>
              </a:spcBef>
              <a:spcAft>
                <a:spcPts val="600"/>
              </a:spcAft>
              <a:buFontTx/>
              <a:buNone/>
              <a:defRPr sz="2000">
                <a:solidFill>
                  <a:srgbClr val="595959"/>
                </a:solidFill>
              </a:defRPr>
            </a:lvl4pPr>
            <a:lvl5pPr marL="1828800" indent="0">
              <a:spcBef>
                <a:spcPts val="0"/>
              </a:spcBef>
              <a:spcAft>
                <a:spcPts val="600"/>
              </a:spcAft>
              <a:buFontTx/>
              <a:buNone/>
              <a:defRPr sz="2000">
                <a:solidFill>
                  <a:srgbClr val="595959"/>
                </a:solidFill>
              </a:defRPr>
            </a:lvl5pPr>
          </a:lstStyle>
          <a:p>
            <a:pPr lvl="0"/>
            <a:r>
              <a:rPr lang="en-US" dirty="0"/>
              <a:t>Click to edit subhead 2</a:t>
            </a:r>
          </a:p>
        </p:txBody>
      </p:sp>
      <p:sp>
        <p:nvSpPr>
          <p:cNvPr id="5" name="Text Placeholder 4">
            <a:extLst>
              <a:ext uri="{FF2B5EF4-FFF2-40B4-BE49-F238E27FC236}">
                <a16:creationId xmlns="" xmlns:a16="http://schemas.microsoft.com/office/drawing/2014/main" id="{738A0F96-A72A-0949-BE1F-FF2EC5DA0A94}"/>
              </a:ext>
            </a:extLst>
          </p:cNvPr>
          <p:cNvSpPr>
            <a:spLocks noGrp="1"/>
          </p:cNvSpPr>
          <p:nvPr>
            <p:ph type="body" sz="quarter" idx="14"/>
          </p:nvPr>
        </p:nvSpPr>
        <p:spPr>
          <a:xfrm>
            <a:off x="510779" y="1625241"/>
            <a:ext cx="3941889" cy="2579613"/>
          </a:xfrm>
          <a:prstGeom prst="rect">
            <a:avLst/>
          </a:prstGeom>
        </p:spPr>
        <p:txBody>
          <a:bodyPr lIns="0"/>
          <a:lstStyle>
            <a:lvl1pPr marL="0" indent="182880">
              <a:spcBef>
                <a:spcPts val="600"/>
              </a:spcBef>
              <a:spcAft>
                <a:spcPts val="0"/>
              </a:spcAft>
              <a:buClr>
                <a:schemeClr val="tx1">
                  <a:lumMod val="85000"/>
                  <a:lumOff val="15000"/>
                </a:schemeClr>
              </a:buClr>
              <a:buFont typeface="Arial" panose="020B0604020202020204" pitchFamily="34" charset="0"/>
              <a:buChar char="•"/>
              <a:defRPr sz="1600">
                <a:solidFill>
                  <a:srgbClr val="595959"/>
                </a:solidFill>
              </a:defRPr>
            </a:lvl1pPr>
            <a:lvl2pPr marL="18288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2pPr>
            <a:lvl3pPr marL="36576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3pPr>
            <a:lvl4pPr marL="54864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4pPr>
            <a:lvl5pPr marL="73152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 xmlns:a16="http://schemas.microsoft.com/office/drawing/2014/main" id="{9FE9EB5A-375D-744C-9402-23D17043E8A7}"/>
              </a:ext>
            </a:extLst>
          </p:cNvPr>
          <p:cNvSpPr>
            <a:spLocks noGrp="1"/>
          </p:cNvSpPr>
          <p:nvPr>
            <p:ph type="body" sz="quarter" idx="15"/>
          </p:nvPr>
        </p:nvSpPr>
        <p:spPr>
          <a:xfrm>
            <a:off x="4652532" y="1625242"/>
            <a:ext cx="4054475" cy="2579612"/>
          </a:xfrm>
          <a:prstGeom prst="rect">
            <a:avLst/>
          </a:prstGeom>
        </p:spPr>
        <p:txBody>
          <a:bodyPr lIns="0"/>
          <a:lstStyle>
            <a:lvl1pPr marL="0" indent="182880">
              <a:spcBef>
                <a:spcPts val="600"/>
              </a:spcBef>
              <a:spcAft>
                <a:spcPts val="0"/>
              </a:spcAft>
              <a:buClr>
                <a:schemeClr val="tx1">
                  <a:lumMod val="85000"/>
                  <a:lumOff val="15000"/>
                </a:schemeClr>
              </a:buClr>
              <a:buFont typeface="Arial" panose="020B0604020202020204" pitchFamily="34" charset="0"/>
              <a:buChar char="•"/>
              <a:defRPr sz="1600">
                <a:solidFill>
                  <a:srgbClr val="595959"/>
                </a:solidFill>
              </a:defRPr>
            </a:lvl1pPr>
            <a:lvl2pPr marL="18288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2pPr>
            <a:lvl3pPr marL="36576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3pPr>
            <a:lvl4pPr marL="54864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4pPr>
            <a:lvl5pPr marL="73152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7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4F7D89-890D-4E46-A3A9-EAB8A1E0CABF}"/>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A9A5EB7-A37F-FD4B-8A04-3D73DE66E5E6}"/>
              </a:ext>
            </a:extLst>
          </p:cNvPr>
          <p:cNvSpPr>
            <a:spLocks noGrp="1"/>
          </p:cNvSpPr>
          <p:nvPr>
            <p:ph idx="1"/>
          </p:nvPr>
        </p:nvSpPr>
        <p:spPr>
          <a:xfrm>
            <a:off x="628650" y="1369219"/>
            <a:ext cx="7886700" cy="326350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993399-CF83-684E-AF4B-66C1FA35ED93}"/>
              </a:ext>
            </a:extLst>
          </p:cNvPr>
          <p:cNvSpPr>
            <a:spLocks noGrp="1"/>
          </p:cNvSpPr>
          <p:nvPr>
            <p:ph type="dt" sz="half" idx="10"/>
          </p:nvPr>
        </p:nvSpPr>
        <p:spPr>
          <a:xfrm>
            <a:off x="628650" y="4767263"/>
            <a:ext cx="2057400" cy="273844"/>
          </a:xfrm>
          <a:prstGeom prst="rect">
            <a:avLst/>
          </a:prstGeom>
        </p:spPr>
        <p:txBody>
          <a:bodyPr/>
          <a:lstStyle/>
          <a:p>
            <a:fld id="{7964E2C1-F0B1-A24D-895E-B9297185001F}" type="datetimeFigureOut">
              <a:rPr lang="en-US" smtClean="0"/>
              <a:t>10/17/19</a:t>
            </a:fld>
            <a:endParaRPr lang="en-US"/>
          </a:p>
        </p:txBody>
      </p:sp>
      <p:sp>
        <p:nvSpPr>
          <p:cNvPr id="5" name="Footer Placeholder 4">
            <a:extLst>
              <a:ext uri="{FF2B5EF4-FFF2-40B4-BE49-F238E27FC236}">
                <a16:creationId xmlns:a16="http://schemas.microsoft.com/office/drawing/2014/main" xmlns="" id="{39BA10B0-9F97-574B-92BD-ACD16F30C01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45EB9D0F-7BD0-B547-AE7A-462AEDE7A4D2}"/>
              </a:ext>
            </a:extLst>
          </p:cNvPr>
          <p:cNvSpPr>
            <a:spLocks noGrp="1"/>
          </p:cNvSpPr>
          <p:nvPr>
            <p:ph type="sldNum" sz="quarter" idx="12"/>
          </p:nvPr>
        </p:nvSpPr>
        <p:spPr>
          <a:xfrm>
            <a:off x="6457950" y="4767263"/>
            <a:ext cx="2057400" cy="273844"/>
          </a:xfrm>
          <a:prstGeom prst="rect">
            <a:avLst/>
          </a:prstGeom>
        </p:spPr>
        <p:txBody>
          <a:bodyPr/>
          <a:lstStyle/>
          <a:p>
            <a:fld id="{495B10B7-82D4-8F4D-AB43-F926AB7599D5}" type="slidenum">
              <a:rPr lang="en-US" smtClean="0"/>
              <a:t>‹#›</a:t>
            </a:fld>
            <a:endParaRPr lang="en-US"/>
          </a:p>
        </p:txBody>
      </p:sp>
    </p:spTree>
    <p:extLst>
      <p:ext uri="{BB962C8B-B14F-4D97-AF65-F5344CB8AC3E}">
        <p14:creationId xmlns:p14="http://schemas.microsoft.com/office/powerpoint/2010/main" val="1550100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30423"/>
            <a:ext cx="9144000" cy="857250"/>
          </a:xfrm>
          <a:prstGeom prst="rect">
            <a:avLst/>
          </a:prstGeom>
        </p:spPr>
        <p:txBody>
          <a:bodyPr/>
          <a:lstStyle>
            <a:lvl1pPr>
              <a:defRPr spc="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0" y="3084430"/>
            <a:ext cx="9144000" cy="1546842"/>
          </a:xfrm>
          <a:prstGeom prst="rect">
            <a:avLst/>
          </a:prstGeom>
        </p:spPr>
        <p:txBody>
          <a:bodyPr/>
          <a:lstStyle>
            <a:lvl1pPr marL="0" indent="0" algn="ctr">
              <a:buNone/>
              <a:defRPr sz="2400" spc="0">
                <a:solidFill>
                  <a:schemeClr val="tx1">
                    <a:lumMod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1784523"/>
      </p:ext>
    </p:extLst>
  </p:cSld>
  <p:clrMapOvr>
    <a:masterClrMapping/>
  </p:clrMapOvr>
  <mc:AlternateContent xmlns:mc="http://schemas.openxmlformats.org/markup-compatibility/2006" xmlns:p14="http://schemas.microsoft.com/office/powerpoint/2010/main">
    <mc:Choice Requires="p14">
      <p:transition spd="slow" p14:dur="2000" advClick="0">
        <p:fade/>
      </p:transition>
    </mc:Choice>
    <mc:Fallback xmlns="">
      <p:transition xmlns:p14="http://schemas.microsoft.com/office/powerpoint/2010/main" spd="slow" advClick="0">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3342" y="2713289"/>
            <a:ext cx="8169021" cy="1371808"/>
          </a:xfrm>
          <a:prstGeom prst="rect">
            <a:avLst/>
          </a:prstGeom>
        </p:spPr>
        <p:txBody>
          <a:bodyPr lIns="54864" anchor="ctr"/>
          <a:lstStyle>
            <a:lvl1pPr marL="0" indent="0" algn="l">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insert presentation title here</a:t>
            </a:r>
          </a:p>
          <a:p>
            <a:r>
              <a:rPr lang="en-US" dirty="0"/>
              <a:t>Second level</a:t>
            </a:r>
            <a:br>
              <a:rPr lang="en-US" dirty="0"/>
            </a:br>
            <a:r>
              <a:rPr lang="en-US" dirty="0"/>
              <a:t>Third level</a:t>
            </a:r>
          </a:p>
        </p:txBody>
      </p:sp>
    </p:spTree>
    <p:extLst>
      <p:ext uri="{BB962C8B-B14F-4D97-AF65-F5344CB8AC3E}">
        <p14:creationId xmlns:p14="http://schemas.microsoft.com/office/powerpoint/2010/main" val="16183183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theme" Target="../theme/theme2.xml"/><Relationship Id="rId7" Type="http://schemas.openxmlformats.org/officeDocument/2006/relationships/image" Target="../media/image2.jp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3.xml"/><Relationship Id="rId3"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B49A26-FF84-8246-8476-FEAC6CEA89EB}"/>
              </a:ext>
            </a:extLst>
          </p:cNvPr>
          <p:cNvPicPr>
            <a:picLocks noChangeAspect="1"/>
          </p:cNvPicPr>
          <p:nvPr userDrawn="1"/>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87893053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2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7706BD3-338D-2A4E-AE99-D0DE15A2F969}"/>
              </a:ext>
            </a:extLst>
          </p:cNvPr>
          <p:cNvPicPr>
            <a:picLocks noChangeAspect="1"/>
          </p:cNvPicPr>
          <p:nvPr userDrawn="1"/>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378524527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17514B3-1FCC-D149-9DE1-AFB263FAE414}"/>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23461398"/>
      </p:ext>
    </p:extLst>
  </p:cSld>
  <p:clrMap bg1="lt1" tx1="dk1" bg2="lt2" tx2="dk2" accent1="accent1" accent2="accent2" accent3="accent3" accent4="accent4" accent5="accent5" accent6="accent6" hlink="hlink" folHlink="folHlink"/>
  <p:sldLayoutIdLst>
    <p:sldLayoutId id="214748373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6.jpeg"/><Relationship Id="rId5"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6.jpeg"/><Relationship Id="rId5" Type="http://schemas.openxmlformats.org/officeDocument/2006/relationships/image" Target="../media/image35.jpeg"/><Relationship Id="rId6"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6.jpeg"/><Relationship Id="rId5" Type="http://schemas.openxmlformats.org/officeDocument/2006/relationships/image" Target="../media/image35.jpeg"/><Relationship Id="rId6" Type="http://schemas.openxmlformats.org/officeDocument/2006/relationships/image" Target="../media/image37.jpeg"/><Relationship Id="rId7"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microsoft.com/office/2007/relationships/hdphoto" Target="../media/hdphoto1.wdp"/><Relationship Id="rId6" Type="http://schemas.openxmlformats.org/officeDocument/2006/relationships/image" Target="../media/image45.png"/><Relationship Id="rId7" Type="http://schemas.microsoft.com/office/2007/relationships/hdphoto" Target="../media/hdphoto2.wdp"/><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 Id="rId6" Type="http://schemas.microsoft.com/office/2007/relationships/hdphoto" Target="../media/hdphoto1.wdp"/><Relationship Id="rId7" Type="http://schemas.openxmlformats.org/officeDocument/2006/relationships/image" Target="../media/image45.png"/><Relationship Id="rId8" Type="http://schemas.microsoft.com/office/2007/relationships/hdphoto" Target="../media/hdphoto2.wdp"/><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microsoft.com/office/2007/relationships/hdphoto" Target="../media/hdphoto1.wdp"/><Relationship Id="rId6" Type="http://schemas.openxmlformats.org/officeDocument/2006/relationships/image" Target="../media/image45.png"/><Relationship Id="rId7" Type="http://schemas.microsoft.com/office/2007/relationships/hdphoto" Target="../media/hdphoto2.wdp"/><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g"/><Relationship Id="rId11"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github.com/OpenMined/PySyf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85.tiff"/></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8.xml"/><Relationship Id="rId2"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7FC9D7BB-309F-6C48-8BD9-D256072B4A8A}"/>
              </a:ext>
            </a:extLst>
          </p:cNvPr>
          <p:cNvSpPr>
            <a:spLocks noGrp="1"/>
          </p:cNvSpPr>
          <p:nvPr>
            <p:ph type="subTitle" idx="1"/>
          </p:nvPr>
        </p:nvSpPr>
        <p:spPr/>
        <p:txBody>
          <a:bodyPr/>
          <a:lstStyle/>
          <a:p>
            <a:r>
              <a:rPr lang="en-US" dirty="0" smtClean="0"/>
              <a:t>Anomaly Detection in Smart Buildings using Federated Learning</a:t>
            </a:r>
            <a:endParaRPr lang="en-US" dirty="0"/>
          </a:p>
        </p:txBody>
      </p:sp>
      <p:sp>
        <p:nvSpPr>
          <p:cNvPr id="4" name="TextBox 3"/>
          <p:cNvSpPr txBox="1"/>
          <p:nvPr/>
        </p:nvSpPr>
        <p:spPr>
          <a:xfrm>
            <a:off x="5541264" y="4279392"/>
            <a:ext cx="3602736" cy="584775"/>
          </a:xfrm>
          <a:prstGeom prst="rect">
            <a:avLst/>
          </a:prstGeom>
          <a:noFill/>
        </p:spPr>
        <p:txBody>
          <a:bodyPr wrap="square" rtlCol="0">
            <a:spAutoFit/>
          </a:bodyPr>
          <a:lstStyle/>
          <a:p>
            <a:r>
              <a:rPr lang="en-US" sz="1600" dirty="0" err="1" smtClean="0">
                <a:solidFill>
                  <a:schemeClr val="bg1"/>
                </a:solidFill>
              </a:rPr>
              <a:t>Tuhin</a:t>
            </a:r>
            <a:r>
              <a:rPr lang="en-US" sz="1600" dirty="0" smtClean="0">
                <a:solidFill>
                  <a:schemeClr val="bg1"/>
                </a:solidFill>
              </a:rPr>
              <a:t> Sharma | </a:t>
            </a:r>
            <a:r>
              <a:rPr lang="en-US" sz="1600" dirty="0" err="1" smtClean="0">
                <a:solidFill>
                  <a:schemeClr val="bg1"/>
                </a:solidFill>
              </a:rPr>
              <a:t>Binaize</a:t>
            </a:r>
            <a:r>
              <a:rPr lang="en-US" sz="1600" dirty="0" smtClean="0">
                <a:solidFill>
                  <a:schemeClr val="bg1"/>
                </a:solidFill>
              </a:rPr>
              <a:t> Labs</a:t>
            </a:r>
          </a:p>
          <a:p>
            <a:r>
              <a:rPr lang="en-US" sz="1600" dirty="0" err="1" smtClean="0">
                <a:solidFill>
                  <a:schemeClr val="bg1"/>
                </a:solidFill>
              </a:rPr>
              <a:t>Bargava</a:t>
            </a:r>
            <a:r>
              <a:rPr lang="en-US" sz="1600" dirty="0" smtClean="0">
                <a:solidFill>
                  <a:schemeClr val="bg1"/>
                </a:solidFill>
              </a:rPr>
              <a:t> Subramanian | </a:t>
            </a:r>
            <a:r>
              <a:rPr lang="en-US" sz="1600" dirty="0" err="1" smtClean="0">
                <a:solidFill>
                  <a:schemeClr val="bg1"/>
                </a:solidFill>
              </a:rPr>
              <a:t>Binaize</a:t>
            </a:r>
            <a:r>
              <a:rPr lang="en-US" sz="1600" dirty="0" smtClean="0">
                <a:solidFill>
                  <a:schemeClr val="bg1"/>
                </a:solidFill>
              </a:rPr>
              <a:t> Labs</a:t>
            </a:r>
            <a:endParaRPr lang="en-US" sz="1600" dirty="0">
              <a:solidFill>
                <a:schemeClr val="bg1"/>
              </a:solidFill>
            </a:endParaRPr>
          </a:p>
        </p:txBody>
      </p:sp>
    </p:spTree>
    <p:extLst>
      <p:ext uri="{BB962C8B-B14F-4D97-AF65-F5344CB8AC3E}">
        <p14:creationId xmlns:p14="http://schemas.microsoft.com/office/powerpoint/2010/main" val="368475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569730-AD57-474E-99C4-7C659B68AF26}"/>
              </a:ext>
            </a:extLst>
          </p:cNvPr>
          <p:cNvSpPr>
            <a:spLocks noGrp="1"/>
          </p:cNvSpPr>
          <p:nvPr>
            <p:ph type="title"/>
          </p:nvPr>
        </p:nvSpPr>
        <p:spPr>
          <a:xfrm>
            <a:off x="697043" y="384545"/>
            <a:ext cx="8068888" cy="1124712"/>
          </a:xfrm>
        </p:spPr>
        <p:txBody>
          <a:bodyPr>
            <a:noAutofit/>
          </a:bodyPr>
          <a:lstStyle/>
          <a:p>
            <a:pPr algn="l"/>
            <a:r>
              <a:rPr lang="en-US" sz="3200" dirty="0" smtClean="0">
                <a:solidFill>
                  <a:srgbClr val="0432FF"/>
                </a:solidFill>
              </a:rPr>
              <a:t>The current standard practice is to build ML on </a:t>
            </a:r>
            <a:r>
              <a:rPr lang="en-US" sz="3200" dirty="0">
                <a:solidFill>
                  <a:srgbClr val="C00000"/>
                </a:solidFill>
              </a:rPr>
              <a:t>C</a:t>
            </a:r>
            <a:r>
              <a:rPr lang="en-US" sz="3200" dirty="0" smtClean="0">
                <a:solidFill>
                  <a:srgbClr val="C00000"/>
                </a:solidFill>
              </a:rPr>
              <a:t>entralized data</a:t>
            </a:r>
            <a:endParaRPr lang="en-US" sz="3200" dirty="0">
              <a:solidFill>
                <a:srgbClr val="C00000"/>
              </a:solidFill>
            </a:endParaRPr>
          </a:p>
        </p:txBody>
      </p:sp>
      <p:pic>
        <p:nvPicPr>
          <p:cNvPr id="1026" name="Picture 2" descr="Image result for laptop icon">
            <a:extLst>
              <a:ext uri="{FF2B5EF4-FFF2-40B4-BE49-F238E27FC236}">
                <a16:creationId xmlns="" xmlns:a16="http://schemas.microsoft.com/office/drawing/2014/main" id="{AF8F5DFA-0858-CA41-B628-DC438B26CA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6088" y="1509257"/>
            <a:ext cx="751406" cy="75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aptop icon">
            <a:extLst>
              <a:ext uri="{FF2B5EF4-FFF2-40B4-BE49-F238E27FC236}">
                <a16:creationId xmlns="" xmlns:a16="http://schemas.microsoft.com/office/drawing/2014/main" id="{5685F95D-2253-EE4E-BA5F-0B926F15AD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6088" y="3502955"/>
            <a:ext cx="751406" cy="7514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ptop icon">
            <a:extLst>
              <a:ext uri="{FF2B5EF4-FFF2-40B4-BE49-F238E27FC236}">
                <a16:creationId xmlns="" xmlns:a16="http://schemas.microsoft.com/office/drawing/2014/main" id="{0D61A02D-2F17-F04C-AB31-AC827A6D97B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4313" y="1509257"/>
            <a:ext cx="751406" cy="7514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aptop icon">
            <a:extLst>
              <a:ext uri="{FF2B5EF4-FFF2-40B4-BE49-F238E27FC236}">
                <a16:creationId xmlns="" xmlns:a16="http://schemas.microsoft.com/office/drawing/2014/main" id="{D1014826-7F45-F642-A705-902A7E7B34B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4313" y="3502955"/>
            <a:ext cx="751406" cy="751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obile icon">
            <a:extLst>
              <a:ext uri="{FF2B5EF4-FFF2-40B4-BE49-F238E27FC236}">
                <a16:creationId xmlns="" xmlns:a16="http://schemas.microsoft.com/office/drawing/2014/main" id="{1DC7CC58-9903-2B4F-9E4F-5C6DD40438A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82671" y="2401880"/>
            <a:ext cx="878237" cy="8782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mobile icon">
            <a:extLst>
              <a:ext uri="{FF2B5EF4-FFF2-40B4-BE49-F238E27FC236}">
                <a16:creationId xmlns="" xmlns:a16="http://schemas.microsoft.com/office/drawing/2014/main" id="{01437BDC-8B77-E041-97F1-3F25D0B1FA1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750449" y="2398778"/>
            <a:ext cx="878237" cy="8782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er icon">
            <a:extLst>
              <a:ext uri="{FF2B5EF4-FFF2-40B4-BE49-F238E27FC236}">
                <a16:creationId xmlns="" xmlns:a16="http://schemas.microsoft.com/office/drawing/2014/main" id="{880E81D8-2E18-EC44-BBF4-D3B3302EF0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53178" y="192052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 xmlns:a16="http://schemas.microsoft.com/office/drawing/2014/main" id="{61605B4C-1D7D-0441-8887-D1ACCDCCF2FF}"/>
              </a:ext>
            </a:extLst>
          </p:cNvPr>
          <p:cNvSpPr/>
          <p:nvPr/>
        </p:nvSpPr>
        <p:spPr>
          <a:xfrm>
            <a:off x="2587390" y="2750619"/>
            <a:ext cx="639305" cy="371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Arrow 12">
            <a:extLst>
              <a:ext uri="{FF2B5EF4-FFF2-40B4-BE49-F238E27FC236}">
                <a16:creationId xmlns="" xmlns:a16="http://schemas.microsoft.com/office/drawing/2014/main" id="{223BEBB5-B0AD-6A44-B845-0BFC7649135E}"/>
              </a:ext>
            </a:extLst>
          </p:cNvPr>
          <p:cNvSpPr/>
          <p:nvPr/>
        </p:nvSpPr>
        <p:spPr>
          <a:xfrm flipH="1">
            <a:off x="5784662" y="2748615"/>
            <a:ext cx="639303" cy="371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 xmlns:a16="http://schemas.microsoft.com/office/drawing/2014/main" id="{3BBDA3D4-4CBD-9A40-B219-4779F4E53EDB}"/>
              </a:ext>
            </a:extLst>
          </p:cNvPr>
          <p:cNvSpPr txBox="1"/>
          <p:nvPr/>
        </p:nvSpPr>
        <p:spPr>
          <a:xfrm>
            <a:off x="4141347" y="2572940"/>
            <a:ext cx="728663" cy="323165"/>
          </a:xfrm>
          <a:prstGeom prst="rect">
            <a:avLst/>
          </a:prstGeom>
          <a:noFill/>
        </p:spPr>
        <p:txBody>
          <a:bodyPr wrap="square" rtlCol="0">
            <a:spAutoFit/>
          </a:bodyPr>
          <a:lstStyle/>
          <a:p>
            <a:r>
              <a:rPr lang="en-US" sz="1500" b="1" dirty="0">
                <a:solidFill>
                  <a:srgbClr val="0432FF"/>
                </a:solidFill>
              </a:rPr>
              <a:t>AI/ML</a:t>
            </a:r>
          </a:p>
        </p:txBody>
      </p:sp>
    </p:spTree>
    <p:extLst>
      <p:ext uri="{BB962C8B-B14F-4D97-AF65-F5344CB8AC3E}">
        <p14:creationId xmlns:p14="http://schemas.microsoft.com/office/powerpoint/2010/main" val="1549756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4660BF-DDF2-1C43-A097-352F38C05945}"/>
              </a:ext>
            </a:extLst>
          </p:cNvPr>
          <p:cNvSpPr>
            <a:spLocks noGrp="1"/>
          </p:cNvSpPr>
          <p:nvPr>
            <p:ph type="title"/>
          </p:nvPr>
        </p:nvSpPr>
        <p:spPr/>
        <p:txBody>
          <a:bodyPr>
            <a:noAutofit/>
          </a:bodyPr>
          <a:lstStyle/>
          <a:p>
            <a:pPr algn="l"/>
            <a:r>
              <a:rPr lang="en-US" sz="3200" dirty="0">
                <a:solidFill>
                  <a:srgbClr val="0432FF"/>
                </a:solidFill>
              </a:rPr>
              <a:t>But connected devices present a number of novel challenges </a:t>
            </a:r>
            <a:endParaRPr lang="en-US" sz="3200" dirty="0"/>
          </a:p>
        </p:txBody>
      </p:sp>
      <p:pic>
        <p:nvPicPr>
          <p:cNvPr id="6146" name="Picture 2" descr="Image result for internet">
            <a:extLst>
              <a:ext uri="{FF2B5EF4-FFF2-40B4-BE49-F238E27FC236}">
                <a16:creationId xmlns="" xmlns:a16="http://schemas.microsoft.com/office/drawing/2014/main" id="{C36FBF09-07CD-2E44-B7FD-8CFACE4DD7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8054" y="1362601"/>
            <a:ext cx="1587285" cy="1059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52A9052-E32F-8140-BD78-38EDD9411C1E}"/>
              </a:ext>
            </a:extLst>
          </p:cNvPr>
          <p:cNvSpPr txBox="1"/>
          <p:nvPr/>
        </p:nvSpPr>
        <p:spPr>
          <a:xfrm>
            <a:off x="1028053" y="2419248"/>
            <a:ext cx="1587285" cy="369332"/>
          </a:xfrm>
          <a:prstGeom prst="rect">
            <a:avLst/>
          </a:prstGeom>
          <a:noFill/>
        </p:spPr>
        <p:txBody>
          <a:bodyPr wrap="square" rtlCol="0">
            <a:spAutoFit/>
          </a:bodyPr>
          <a:lstStyle/>
          <a:p>
            <a:pPr algn="ctr"/>
            <a:r>
              <a:rPr lang="en-US" sz="900" b="1" dirty="0">
                <a:solidFill>
                  <a:srgbClr val="C00000"/>
                </a:solidFill>
              </a:rPr>
              <a:t>INTERMITTENT</a:t>
            </a:r>
          </a:p>
          <a:p>
            <a:pPr algn="ctr"/>
            <a:r>
              <a:rPr lang="en-US" sz="900" b="1" dirty="0">
                <a:solidFill>
                  <a:srgbClr val="C00000"/>
                </a:solidFill>
              </a:rPr>
              <a:t>INTERNET CONNECTION</a:t>
            </a:r>
          </a:p>
        </p:txBody>
      </p:sp>
    </p:spTree>
    <p:extLst>
      <p:ext uri="{BB962C8B-B14F-4D97-AF65-F5344CB8AC3E}">
        <p14:creationId xmlns:p14="http://schemas.microsoft.com/office/powerpoint/2010/main" val="123598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4660BF-DDF2-1C43-A097-352F38C05945}"/>
              </a:ext>
            </a:extLst>
          </p:cNvPr>
          <p:cNvSpPr>
            <a:spLocks noGrp="1"/>
          </p:cNvSpPr>
          <p:nvPr>
            <p:ph type="title"/>
          </p:nvPr>
        </p:nvSpPr>
        <p:spPr/>
        <p:txBody>
          <a:bodyPr>
            <a:noAutofit/>
          </a:bodyPr>
          <a:lstStyle/>
          <a:p>
            <a:pPr algn="l"/>
            <a:r>
              <a:rPr lang="en-US" sz="3200" dirty="0">
                <a:solidFill>
                  <a:srgbClr val="0432FF"/>
                </a:solidFill>
              </a:rPr>
              <a:t>But connected devices present a number of novel challenges </a:t>
            </a:r>
            <a:endParaRPr lang="en-US" sz="3200" dirty="0"/>
          </a:p>
        </p:txBody>
      </p:sp>
      <p:pic>
        <p:nvPicPr>
          <p:cNvPr id="6146" name="Picture 2" descr="Image result for internet">
            <a:extLst>
              <a:ext uri="{FF2B5EF4-FFF2-40B4-BE49-F238E27FC236}">
                <a16:creationId xmlns="" xmlns:a16="http://schemas.microsoft.com/office/drawing/2014/main" id="{C36FBF09-07CD-2E44-B7FD-8CFACE4DD7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8054" y="1362601"/>
            <a:ext cx="1587285" cy="1059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52A9052-E32F-8140-BD78-38EDD9411C1E}"/>
              </a:ext>
            </a:extLst>
          </p:cNvPr>
          <p:cNvSpPr txBox="1"/>
          <p:nvPr/>
        </p:nvSpPr>
        <p:spPr>
          <a:xfrm>
            <a:off x="1028053" y="2419248"/>
            <a:ext cx="1587285" cy="369332"/>
          </a:xfrm>
          <a:prstGeom prst="rect">
            <a:avLst/>
          </a:prstGeom>
          <a:noFill/>
        </p:spPr>
        <p:txBody>
          <a:bodyPr wrap="square" rtlCol="0">
            <a:spAutoFit/>
          </a:bodyPr>
          <a:lstStyle/>
          <a:p>
            <a:pPr algn="ctr"/>
            <a:r>
              <a:rPr lang="en-US" sz="900" b="1" dirty="0">
                <a:solidFill>
                  <a:srgbClr val="C00000"/>
                </a:solidFill>
              </a:rPr>
              <a:t>INTERMITTENT</a:t>
            </a:r>
          </a:p>
          <a:p>
            <a:pPr algn="ctr"/>
            <a:r>
              <a:rPr lang="en-US" sz="900" b="1" dirty="0">
                <a:solidFill>
                  <a:srgbClr val="C00000"/>
                </a:solidFill>
              </a:rPr>
              <a:t>INTERNET CONNECTION</a:t>
            </a:r>
          </a:p>
        </p:txBody>
      </p:sp>
      <p:pic>
        <p:nvPicPr>
          <p:cNvPr id="8194" name="Picture 2" descr="Image result for lots of data">
            <a:extLst>
              <a:ext uri="{FF2B5EF4-FFF2-40B4-BE49-F238E27FC236}">
                <a16:creationId xmlns="" xmlns:a16="http://schemas.microsoft.com/office/drawing/2014/main" id="{7444EA8C-48DB-DF41-A2E7-EDC717D8F8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28054" y="2815412"/>
            <a:ext cx="1587284" cy="1100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A11B1D1-BF3E-E044-ADA1-53FAF882E12C}"/>
              </a:ext>
            </a:extLst>
          </p:cNvPr>
          <p:cNvSpPr txBox="1"/>
          <p:nvPr/>
        </p:nvSpPr>
        <p:spPr>
          <a:xfrm>
            <a:off x="1028052" y="3939812"/>
            <a:ext cx="1587285" cy="369332"/>
          </a:xfrm>
          <a:prstGeom prst="rect">
            <a:avLst/>
          </a:prstGeom>
          <a:noFill/>
        </p:spPr>
        <p:txBody>
          <a:bodyPr wrap="square" rtlCol="0">
            <a:spAutoFit/>
          </a:bodyPr>
          <a:lstStyle/>
          <a:p>
            <a:pPr algn="ctr"/>
            <a:r>
              <a:rPr lang="en-US" sz="900" b="1" dirty="0">
                <a:solidFill>
                  <a:srgbClr val="C00000"/>
                </a:solidFill>
              </a:rPr>
              <a:t>HIGH DATA VOLUME AND VELOCITY</a:t>
            </a:r>
          </a:p>
        </p:txBody>
      </p:sp>
    </p:spTree>
    <p:extLst>
      <p:ext uri="{BB962C8B-B14F-4D97-AF65-F5344CB8AC3E}">
        <p14:creationId xmlns:p14="http://schemas.microsoft.com/office/powerpoint/2010/main" val="553818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4660BF-DDF2-1C43-A097-352F38C05945}"/>
              </a:ext>
            </a:extLst>
          </p:cNvPr>
          <p:cNvSpPr>
            <a:spLocks noGrp="1"/>
          </p:cNvSpPr>
          <p:nvPr>
            <p:ph type="title"/>
          </p:nvPr>
        </p:nvSpPr>
        <p:spPr/>
        <p:txBody>
          <a:bodyPr>
            <a:noAutofit/>
          </a:bodyPr>
          <a:lstStyle/>
          <a:p>
            <a:pPr algn="l"/>
            <a:r>
              <a:rPr lang="en-US" sz="3200" dirty="0">
                <a:solidFill>
                  <a:srgbClr val="0432FF"/>
                </a:solidFill>
              </a:rPr>
              <a:t>But connected devices present a number of novel challenges </a:t>
            </a:r>
            <a:endParaRPr lang="en-US" sz="3200" dirty="0"/>
          </a:p>
        </p:txBody>
      </p:sp>
      <p:pic>
        <p:nvPicPr>
          <p:cNvPr id="6146" name="Picture 2" descr="Image result for internet">
            <a:extLst>
              <a:ext uri="{FF2B5EF4-FFF2-40B4-BE49-F238E27FC236}">
                <a16:creationId xmlns="" xmlns:a16="http://schemas.microsoft.com/office/drawing/2014/main" id="{C36FBF09-07CD-2E44-B7FD-8CFACE4DD7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8054" y="1362601"/>
            <a:ext cx="1587285" cy="1059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52A9052-E32F-8140-BD78-38EDD9411C1E}"/>
              </a:ext>
            </a:extLst>
          </p:cNvPr>
          <p:cNvSpPr txBox="1"/>
          <p:nvPr/>
        </p:nvSpPr>
        <p:spPr>
          <a:xfrm>
            <a:off x="1028053" y="2419248"/>
            <a:ext cx="1587285" cy="369332"/>
          </a:xfrm>
          <a:prstGeom prst="rect">
            <a:avLst/>
          </a:prstGeom>
          <a:noFill/>
        </p:spPr>
        <p:txBody>
          <a:bodyPr wrap="square" rtlCol="0">
            <a:spAutoFit/>
          </a:bodyPr>
          <a:lstStyle/>
          <a:p>
            <a:pPr algn="ctr"/>
            <a:r>
              <a:rPr lang="en-US" sz="900" b="1" dirty="0">
                <a:solidFill>
                  <a:srgbClr val="C00000"/>
                </a:solidFill>
              </a:rPr>
              <a:t>INTERMITTENT</a:t>
            </a:r>
          </a:p>
          <a:p>
            <a:pPr algn="ctr"/>
            <a:r>
              <a:rPr lang="en-US" sz="900" b="1" dirty="0">
                <a:solidFill>
                  <a:srgbClr val="C00000"/>
                </a:solidFill>
              </a:rPr>
              <a:t>INTERNET CONNECTION</a:t>
            </a:r>
          </a:p>
        </p:txBody>
      </p:sp>
      <p:pic>
        <p:nvPicPr>
          <p:cNvPr id="7170" name="Picture 2" descr="Image result for battery coin">
            <a:extLst>
              <a:ext uri="{FF2B5EF4-FFF2-40B4-BE49-F238E27FC236}">
                <a16:creationId xmlns="" xmlns:a16="http://schemas.microsoft.com/office/drawing/2014/main" id="{76449210-3E3E-9A47-96C9-9A1776363C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663" y="1180070"/>
            <a:ext cx="1346657" cy="13466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454B71E7-3690-2447-914E-6771E5BF6ABA}"/>
              </a:ext>
            </a:extLst>
          </p:cNvPr>
          <p:cNvSpPr txBox="1"/>
          <p:nvPr/>
        </p:nvSpPr>
        <p:spPr>
          <a:xfrm>
            <a:off x="6408348" y="2420473"/>
            <a:ext cx="1587285" cy="230832"/>
          </a:xfrm>
          <a:prstGeom prst="rect">
            <a:avLst/>
          </a:prstGeom>
          <a:noFill/>
        </p:spPr>
        <p:txBody>
          <a:bodyPr wrap="square" rtlCol="0">
            <a:spAutoFit/>
          </a:bodyPr>
          <a:lstStyle/>
          <a:p>
            <a:pPr algn="ctr"/>
            <a:r>
              <a:rPr lang="en-US" sz="900" b="1" dirty="0">
                <a:solidFill>
                  <a:srgbClr val="C00000"/>
                </a:solidFill>
              </a:rPr>
              <a:t>LIMITED BATTERY</a:t>
            </a:r>
          </a:p>
        </p:txBody>
      </p:sp>
      <p:pic>
        <p:nvPicPr>
          <p:cNvPr id="8194" name="Picture 2" descr="Image result for lots of data">
            <a:extLst>
              <a:ext uri="{FF2B5EF4-FFF2-40B4-BE49-F238E27FC236}">
                <a16:creationId xmlns="" xmlns:a16="http://schemas.microsoft.com/office/drawing/2014/main" id="{7444EA8C-48DB-DF41-A2E7-EDC717D8F80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8054" y="2815412"/>
            <a:ext cx="1587284" cy="1100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A11B1D1-BF3E-E044-ADA1-53FAF882E12C}"/>
              </a:ext>
            </a:extLst>
          </p:cNvPr>
          <p:cNvSpPr txBox="1"/>
          <p:nvPr/>
        </p:nvSpPr>
        <p:spPr>
          <a:xfrm>
            <a:off x="1028052" y="3939812"/>
            <a:ext cx="1587285" cy="369332"/>
          </a:xfrm>
          <a:prstGeom prst="rect">
            <a:avLst/>
          </a:prstGeom>
          <a:noFill/>
        </p:spPr>
        <p:txBody>
          <a:bodyPr wrap="square" rtlCol="0">
            <a:spAutoFit/>
          </a:bodyPr>
          <a:lstStyle/>
          <a:p>
            <a:pPr algn="ctr"/>
            <a:r>
              <a:rPr lang="en-US" sz="900" b="1" dirty="0">
                <a:solidFill>
                  <a:srgbClr val="C00000"/>
                </a:solidFill>
              </a:rPr>
              <a:t>HIGH DATA VOLUME AND VELOCITY</a:t>
            </a:r>
          </a:p>
        </p:txBody>
      </p:sp>
    </p:spTree>
    <p:extLst>
      <p:ext uri="{BB962C8B-B14F-4D97-AF65-F5344CB8AC3E}">
        <p14:creationId xmlns:p14="http://schemas.microsoft.com/office/powerpoint/2010/main" val="1963463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4660BF-DDF2-1C43-A097-352F38C05945}"/>
              </a:ext>
            </a:extLst>
          </p:cNvPr>
          <p:cNvSpPr>
            <a:spLocks noGrp="1"/>
          </p:cNvSpPr>
          <p:nvPr>
            <p:ph type="title"/>
          </p:nvPr>
        </p:nvSpPr>
        <p:spPr/>
        <p:txBody>
          <a:bodyPr>
            <a:noAutofit/>
          </a:bodyPr>
          <a:lstStyle/>
          <a:p>
            <a:pPr algn="l"/>
            <a:r>
              <a:rPr lang="en-US" sz="3200" dirty="0">
                <a:solidFill>
                  <a:srgbClr val="0432FF"/>
                </a:solidFill>
              </a:rPr>
              <a:t>But connected devices present a number of novel challenges </a:t>
            </a:r>
            <a:endParaRPr lang="en-US" sz="3200" dirty="0"/>
          </a:p>
        </p:txBody>
      </p:sp>
      <p:pic>
        <p:nvPicPr>
          <p:cNvPr id="6146" name="Picture 2" descr="Image result for internet">
            <a:extLst>
              <a:ext uri="{FF2B5EF4-FFF2-40B4-BE49-F238E27FC236}">
                <a16:creationId xmlns="" xmlns:a16="http://schemas.microsoft.com/office/drawing/2014/main" id="{C36FBF09-07CD-2E44-B7FD-8CFACE4DD7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8054" y="1362601"/>
            <a:ext cx="1587285" cy="1059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52A9052-E32F-8140-BD78-38EDD9411C1E}"/>
              </a:ext>
            </a:extLst>
          </p:cNvPr>
          <p:cNvSpPr txBox="1"/>
          <p:nvPr/>
        </p:nvSpPr>
        <p:spPr>
          <a:xfrm>
            <a:off x="1028053" y="2419248"/>
            <a:ext cx="1587285" cy="369332"/>
          </a:xfrm>
          <a:prstGeom prst="rect">
            <a:avLst/>
          </a:prstGeom>
          <a:noFill/>
        </p:spPr>
        <p:txBody>
          <a:bodyPr wrap="square" rtlCol="0">
            <a:spAutoFit/>
          </a:bodyPr>
          <a:lstStyle/>
          <a:p>
            <a:pPr algn="ctr"/>
            <a:r>
              <a:rPr lang="en-US" sz="900" b="1" dirty="0">
                <a:solidFill>
                  <a:srgbClr val="C00000"/>
                </a:solidFill>
              </a:rPr>
              <a:t>INTERMITTENT</a:t>
            </a:r>
          </a:p>
          <a:p>
            <a:pPr algn="ctr"/>
            <a:r>
              <a:rPr lang="en-US" sz="900" b="1" dirty="0">
                <a:solidFill>
                  <a:srgbClr val="C00000"/>
                </a:solidFill>
              </a:rPr>
              <a:t>INTERNET CONNECTION</a:t>
            </a:r>
          </a:p>
        </p:txBody>
      </p:sp>
      <p:pic>
        <p:nvPicPr>
          <p:cNvPr id="7170" name="Picture 2" descr="Image result for battery coin">
            <a:extLst>
              <a:ext uri="{FF2B5EF4-FFF2-40B4-BE49-F238E27FC236}">
                <a16:creationId xmlns="" xmlns:a16="http://schemas.microsoft.com/office/drawing/2014/main" id="{76449210-3E3E-9A47-96C9-9A1776363C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663" y="1180070"/>
            <a:ext cx="1346657" cy="13466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454B71E7-3690-2447-914E-6771E5BF6ABA}"/>
              </a:ext>
            </a:extLst>
          </p:cNvPr>
          <p:cNvSpPr txBox="1"/>
          <p:nvPr/>
        </p:nvSpPr>
        <p:spPr>
          <a:xfrm>
            <a:off x="6408348" y="2420473"/>
            <a:ext cx="1587285" cy="230832"/>
          </a:xfrm>
          <a:prstGeom prst="rect">
            <a:avLst/>
          </a:prstGeom>
          <a:noFill/>
        </p:spPr>
        <p:txBody>
          <a:bodyPr wrap="square" rtlCol="0">
            <a:spAutoFit/>
          </a:bodyPr>
          <a:lstStyle/>
          <a:p>
            <a:pPr algn="ctr"/>
            <a:r>
              <a:rPr lang="en-US" sz="900" b="1" dirty="0">
                <a:solidFill>
                  <a:srgbClr val="C00000"/>
                </a:solidFill>
              </a:rPr>
              <a:t>LIMITED BATTERY</a:t>
            </a:r>
          </a:p>
        </p:txBody>
      </p:sp>
      <p:pic>
        <p:nvPicPr>
          <p:cNvPr id="8194" name="Picture 2" descr="Image result for lots of data">
            <a:extLst>
              <a:ext uri="{FF2B5EF4-FFF2-40B4-BE49-F238E27FC236}">
                <a16:creationId xmlns="" xmlns:a16="http://schemas.microsoft.com/office/drawing/2014/main" id="{7444EA8C-48DB-DF41-A2E7-EDC717D8F80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8054" y="2815412"/>
            <a:ext cx="1587284" cy="1100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A11B1D1-BF3E-E044-ADA1-53FAF882E12C}"/>
              </a:ext>
            </a:extLst>
          </p:cNvPr>
          <p:cNvSpPr txBox="1"/>
          <p:nvPr/>
        </p:nvSpPr>
        <p:spPr>
          <a:xfrm>
            <a:off x="1028052" y="3939812"/>
            <a:ext cx="1587285" cy="369332"/>
          </a:xfrm>
          <a:prstGeom prst="rect">
            <a:avLst/>
          </a:prstGeom>
          <a:noFill/>
        </p:spPr>
        <p:txBody>
          <a:bodyPr wrap="square" rtlCol="0">
            <a:spAutoFit/>
          </a:bodyPr>
          <a:lstStyle/>
          <a:p>
            <a:pPr algn="ctr"/>
            <a:r>
              <a:rPr lang="en-US" sz="900" b="1" dirty="0">
                <a:solidFill>
                  <a:srgbClr val="C00000"/>
                </a:solidFill>
              </a:rPr>
              <a:t>HIGH DATA VOLUME AND VELOCITY</a:t>
            </a:r>
          </a:p>
        </p:txBody>
      </p:sp>
      <p:pic>
        <p:nvPicPr>
          <p:cNvPr id="9218" name="Picture 2" descr="Image result for microcontroller processing">
            <a:extLst>
              <a:ext uri="{FF2B5EF4-FFF2-40B4-BE49-F238E27FC236}">
                <a16:creationId xmlns="" xmlns:a16="http://schemas.microsoft.com/office/drawing/2014/main" id="{03A2035B-6CE0-F44F-9EC4-E52372A190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28662" y="2751249"/>
            <a:ext cx="1466971" cy="10525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E60D807F-2C70-544C-9D18-DE7680AB71BD}"/>
              </a:ext>
            </a:extLst>
          </p:cNvPr>
          <p:cNvSpPr txBox="1"/>
          <p:nvPr/>
        </p:nvSpPr>
        <p:spPr>
          <a:xfrm>
            <a:off x="6468504" y="3912538"/>
            <a:ext cx="1587285" cy="369332"/>
          </a:xfrm>
          <a:prstGeom prst="rect">
            <a:avLst/>
          </a:prstGeom>
          <a:noFill/>
        </p:spPr>
        <p:txBody>
          <a:bodyPr wrap="square" rtlCol="0">
            <a:spAutoFit/>
          </a:bodyPr>
          <a:lstStyle/>
          <a:p>
            <a:pPr algn="ctr"/>
            <a:r>
              <a:rPr lang="en-US" sz="900" b="1" dirty="0">
                <a:solidFill>
                  <a:srgbClr val="C00000"/>
                </a:solidFill>
              </a:rPr>
              <a:t>LIMITED MEMORY AND PROCESSING POWER</a:t>
            </a:r>
          </a:p>
        </p:txBody>
      </p:sp>
    </p:spTree>
    <p:extLst>
      <p:ext uri="{BB962C8B-B14F-4D97-AF65-F5344CB8AC3E}">
        <p14:creationId xmlns:p14="http://schemas.microsoft.com/office/powerpoint/2010/main" val="547821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4660BF-DDF2-1C43-A097-352F38C05945}"/>
              </a:ext>
            </a:extLst>
          </p:cNvPr>
          <p:cNvSpPr>
            <a:spLocks noGrp="1"/>
          </p:cNvSpPr>
          <p:nvPr>
            <p:ph type="title"/>
          </p:nvPr>
        </p:nvSpPr>
        <p:spPr/>
        <p:txBody>
          <a:bodyPr>
            <a:noAutofit/>
          </a:bodyPr>
          <a:lstStyle/>
          <a:p>
            <a:pPr algn="l"/>
            <a:r>
              <a:rPr lang="en-US" sz="3200" dirty="0">
                <a:solidFill>
                  <a:srgbClr val="0432FF"/>
                </a:solidFill>
              </a:rPr>
              <a:t>But connected devices present a number of novel challenges </a:t>
            </a:r>
            <a:endParaRPr lang="en-US" sz="3200" dirty="0"/>
          </a:p>
        </p:txBody>
      </p:sp>
      <p:pic>
        <p:nvPicPr>
          <p:cNvPr id="6146" name="Picture 2" descr="Image result for internet">
            <a:extLst>
              <a:ext uri="{FF2B5EF4-FFF2-40B4-BE49-F238E27FC236}">
                <a16:creationId xmlns="" xmlns:a16="http://schemas.microsoft.com/office/drawing/2014/main" id="{C36FBF09-07CD-2E44-B7FD-8CFACE4DD7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8054" y="1362601"/>
            <a:ext cx="1587285" cy="1059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52A9052-E32F-8140-BD78-38EDD9411C1E}"/>
              </a:ext>
            </a:extLst>
          </p:cNvPr>
          <p:cNvSpPr txBox="1"/>
          <p:nvPr/>
        </p:nvSpPr>
        <p:spPr>
          <a:xfrm>
            <a:off x="1028053" y="2419248"/>
            <a:ext cx="1587285" cy="369332"/>
          </a:xfrm>
          <a:prstGeom prst="rect">
            <a:avLst/>
          </a:prstGeom>
          <a:noFill/>
        </p:spPr>
        <p:txBody>
          <a:bodyPr wrap="square" rtlCol="0">
            <a:spAutoFit/>
          </a:bodyPr>
          <a:lstStyle/>
          <a:p>
            <a:pPr algn="ctr"/>
            <a:r>
              <a:rPr lang="en-US" sz="900" b="1" dirty="0">
                <a:solidFill>
                  <a:srgbClr val="C00000"/>
                </a:solidFill>
              </a:rPr>
              <a:t>INTERMITTENT</a:t>
            </a:r>
          </a:p>
          <a:p>
            <a:pPr algn="ctr"/>
            <a:r>
              <a:rPr lang="en-US" sz="900" b="1" dirty="0">
                <a:solidFill>
                  <a:srgbClr val="C00000"/>
                </a:solidFill>
              </a:rPr>
              <a:t>INTERNET CONNECTION</a:t>
            </a:r>
          </a:p>
        </p:txBody>
      </p:sp>
      <p:pic>
        <p:nvPicPr>
          <p:cNvPr id="7170" name="Picture 2" descr="Image result for battery coin">
            <a:extLst>
              <a:ext uri="{FF2B5EF4-FFF2-40B4-BE49-F238E27FC236}">
                <a16:creationId xmlns="" xmlns:a16="http://schemas.microsoft.com/office/drawing/2014/main" id="{76449210-3E3E-9A47-96C9-9A1776363C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663" y="1180070"/>
            <a:ext cx="1346657" cy="13466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454B71E7-3690-2447-914E-6771E5BF6ABA}"/>
              </a:ext>
            </a:extLst>
          </p:cNvPr>
          <p:cNvSpPr txBox="1"/>
          <p:nvPr/>
        </p:nvSpPr>
        <p:spPr>
          <a:xfrm>
            <a:off x="6408348" y="2420473"/>
            <a:ext cx="1587285" cy="230832"/>
          </a:xfrm>
          <a:prstGeom prst="rect">
            <a:avLst/>
          </a:prstGeom>
          <a:noFill/>
        </p:spPr>
        <p:txBody>
          <a:bodyPr wrap="square" rtlCol="0">
            <a:spAutoFit/>
          </a:bodyPr>
          <a:lstStyle/>
          <a:p>
            <a:pPr algn="ctr"/>
            <a:r>
              <a:rPr lang="en-US" sz="900" b="1" dirty="0">
                <a:solidFill>
                  <a:srgbClr val="C00000"/>
                </a:solidFill>
              </a:rPr>
              <a:t>LIMITED BATTERY</a:t>
            </a:r>
          </a:p>
        </p:txBody>
      </p:sp>
      <p:pic>
        <p:nvPicPr>
          <p:cNvPr id="8194" name="Picture 2" descr="Image result for lots of data">
            <a:extLst>
              <a:ext uri="{FF2B5EF4-FFF2-40B4-BE49-F238E27FC236}">
                <a16:creationId xmlns="" xmlns:a16="http://schemas.microsoft.com/office/drawing/2014/main" id="{7444EA8C-48DB-DF41-A2E7-EDC717D8F80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8054" y="2815412"/>
            <a:ext cx="1587284" cy="1100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A11B1D1-BF3E-E044-ADA1-53FAF882E12C}"/>
              </a:ext>
            </a:extLst>
          </p:cNvPr>
          <p:cNvSpPr txBox="1"/>
          <p:nvPr/>
        </p:nvSpPr>
        <p:spPr>
          <a:xfrm>
            <a:off x="1028052" y="3939812"/>
            <a:ext cx="1587285" cy="369332"/>
          </a:xfrm>
          <a:prstGeom prst="rect">
            <a:avLst/>
          </a:prstGeom>
          <a:noFill/>
        </p:spPr>
        <p:txBody>
          <a:bodyPr wrap="square" rtlCol="0">
            <a:spAutoFit/>
          </a:bodyPr>
          <a:lstStyle/>
          <a:p>
            <a:pPr algn="ctr"/>
            <a:r>
              <a:rPr lang="en-US" sz="900" b="1" dirty="0">
                <a:solidFill>
                  <a:srgbClr val="C00000"/>
                </a:solidFill>
              </a:rPr>
              <a:t>HIGH DATA VOLUME AND VELOCITY</a:t>
            </a:r>
          </a:p>
        </p:txBody>
      </p:sp>
      <p:pic>
        <p:nvPicPr>
          <p:cNvPr id="9218" name="Picture 2" descr="Image result for microcontroller processing">
            <a:extLst>
              <a:ext uri="{FF2B5EF4-FFF2-40B4-BE49-F238E27FC236}">
                <a16:creationId xmlns="" xmlns:a16="http://schemas.microsoft.com/office/drawing/2014/main" id="{03A2035B-6CE0-F44F-9EC4-E52372A190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28662" y="2751249"/>
            <a:ext cx="1466971" cy="10525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E60D807F-2C70-544C-9D18-DE7680AB71BD}"/>
              </a:ext>
            </a:extLst>
          </p:cNvPr>
          <p:cNvSpPr txBox="1"/>
          <p:nvPr/>
        </p:nvSpPr>
        <p:spPr>
          <a:xfrm>
            <a:off x="6468504" y="3912538"/>
            <a:ext cx="1587285" cy="369332"/>
          </a:xfrm>
          <a:prstGeom prst="rect">
            <a:avLst/>
          </a:prstGeom>
          <a:noFill/>
        </p:spPr>
        <p:txBody>
          <a:bodyPr wrap="square" rtlCol="0">
            <a:spAutoFit/>
          </a:bodyPr>
          <a:lstStyle/>
          <a:p>
            <a:pPr algn="ctr"/>
            <a:r>
              <a:rPr lang="en-US" sz="900" b="1" dirty="0">
                <a:solidFill>
                  <a:srgbClr val="C00000"/>
                </a:solidFill>
              </a:rPr>
              <a:t>LIMITED MEMORY AND PROCESSING POWER</a:t>
            </a:r>
          </a:p>
        </p:txBody>
      </p:sp>
      <p:pic>
        <p:nvPicPr>
          <p:cNvPr id="10242" name="Picture 2" descr="Image result for data privacy">
            <a:extLst>
              <a:ext uri="{FF2B5EF4-FFF2-40B4-BE49-F238E27FC236}">
                <a16:creationId xmlns="" xmlns:a16="http://schemas.microsoft.com/office/drawing/2014/main" id="{E20AF224-2903-6340-96B6-932501086B3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500438" y="1931465"/>
            <a:ext cx="2143125" cy="14287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034FC66F-DD7D-CE4A-9C30-96BF027BEDC4}"/>
              </a:ext>
            </a:extLst>
          </p:cNvPr>
          <p:cNvSpPr txBox="1"/>
          <p:nvPr/>
        </p:nvSpPr>
        <p:spPr>
          <a:xfrm>
            <a:off x="3778358" y="3365046"/>
            <a:ext cx="1587285" cy="230832"/>
          </a:xfrm>
          <a:prstGeom prst="rect">
            <a:avLst/>
          </a:prstGeom>
          <a:noFill/>
        </p:spPr>
        <p:txBody>
          <a:bodyPr wrap="square" rtlCol="0">
            <a:spAutoFit/>
          </a:bodyPr>
          <a:lstStyle/>
          <a:p>
            <a:pPr algn="ctr"/>
            <a:r>
              <a:rPr lang="en-US" sz="900" b="1" dirty="0">
                <a:solidFill>
                  <a:srgbClr val="C00000"/>
                </a:solidFill>
              </a:rPr>
              <a:t>DATA PRIVACY</a:t>
            </a:r>
          </a:p>
        </p:txBody>
      </p:sp>
    </p:spTree>
    <p:extLst>
      <p:ext uri="{BB962C8B-B14F-4D97-AF65-F5344CB8AC3E}">
        <p14:creationId xmlns:p14="http://schemas.microsoft.com/office/powerpoint/2010/main" val="18089596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69219"/>
            <a:ext cx="2870688" cy="1286058"/>
          </a:xfrm>
        </p:spPr>
        <p:txBody>
          <a:bodyPr>
            <a:normAutofit/>
          </a:bodyPr>
          <a:lstStyle/>
          <a:p>
            <a:r>
              <a:rPr lang="en-US" sz="1600" dirty="0"/>
              <a:t>Decentralized learning </a:t>
            </a:r>
          </a:p>
          <a:p>
            <a:r>
              <a:rPr lang="en-US" sz="1600" dirty="0"/>
              <a:t>Secure computing </a:t>
            </a:r>
          </a:p>
          <a:p>
            <a:r>
              <a:rPr lang="en-US" sz="1600" dirty="0"/>
              <a:t>Preserve privacy </a:t>
            </a:r>
          </a:p>
          <a:p>
            <a:endParaRPr lang="en-US" sz="1600" dirty="0"/>
          </a:p>
        </p:txBody>
      </p:sp>
      <p:sp>
        <p:nvSpPr>
          <p:cNvPr id="4"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58141"/>
          </a:xfrm>
        </p:spPr>
        <p:txBody>
          <a:bodyPr/>
          <a:lstStyle/>
          <a:p>
            <a:pPr algn="l"/>
            <a:r>
              <a:rPr lang="en-US" sz="3200" dirty="0" smtClean="0">
                <a:solidFill>
                  <a:srgbClr val="0432FF"/>
                </a:solidFill>
              </a:rPr>
              <a:t>Federated Learning is here to rescue!!</a:t>
            </a:r>
            <a:endParaRPr lang="en-US" sz="3200" dirty="0">
              <a:solidFill>
                <a:srgbClr val="0432FF"/>
              </a:solidFill>
            </a:endParaRP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61619" y="1160796"/>
            <a:ext cx="4320000" cy="2880000"/>
          </a:xfrm>
          <a:prstGeom prst="rect">
            <a:avLst/>
          </a:prstGeom>
        </p:spPr>
      </p:pic>
    </p:spTree>
    <p:extLst>
      <p:ext uri="{BB962C8B-B14F-4D97-AF65-F5344CB8AC3E}">
        <p14:creationId xmlns:p14="http://schemas.microsoft.com/office/powerpoint/2010/main" val="872225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620" y="1160796"/>
            <a:ext cx="4319999" cy="2880000"/>
          </a:xfrm>
          <a:prstGeom prst="rect">
            <a:avLst/>
          </a:prstGeom>
        </p:spPr>
      </p:pic>
      <p:sp>
        <p:nvSpPr>
          <p:cNvPr id="3" name="Content Placeholder 2"/>
          <p:cNvSpPr>
            <a:spLocks noGrp="1"/>
          </p:cNvSpPr>
          <p:nvPr>
            <p:ph idx="1"/>
          </p:nvPr>
        </p:nvSpPr>
        <p:spPr>
          <a:xfrm>
            <a:off x="628649" y="1369219"/>
            <a:ext cx="3222381" cy="1286058"/>
          </a:xfrm>
        </p:spPr>
        <p:txBody>
          <a:bodyPr>
            <a:normAutofit/>
          </a:bodyPr>
          <a:lstStyle/>
          <a:p>
            <a:r>
              <a:rPr lang="en-US" sz="1600" dirty="0"/>
              <a:t>Federation Construction.</a:t>
            </a:r>
          </a:p>
          <a:p>
            <a:r>
              <a:rPr lang="en-US" sz="1600" dirty="0"/>
              <a:t>Decentralized Training.</a:t>
            </a:r>
          </a:p>
          <a:p>
            <a:r>
              <a:rPr lang="en-US" sz="1600" dirty="0"/>
              <a:t>Model Accumulation.</a:t>
            </a:r>
          </a:p>
          <a:p>
            <a:r>
              <a:rPr lang="en-US" sz="1600" dirty="0"/>
              <a:t>Model Aggregation (</a:t>
            </a:r>
            <a:r>
              <a:rPr lang="en-US" sz="1600" dirty="0" err="1"/>
              <a:t>FedAvg</a:t>
            </a:r>
            <a:r>
              <a:rPr lang="en-US" sz="1600" dirty="0"/>
              <a:t>).</a:t>
            </a:r>
          </a:p>
          <a:p>
            <a:endParaRPr lang="en-US" sz="1600" dirty="0"/>
          </a:p>
          <a:p>
            <a:endParaRPr lang="en-US" sz="1600" dirty="0"/>
          </a:p>
          <a:p>
            <a:endParaRPr lang="en-US" sz="1600" dirty="0">
              <a:solidFill>
                <a:srgbClr val="00B050"/>
              </a:solidFill>
            </a:endParaRPr>
          </a:p>
          <a:p>
            <a:endParaRPr lang="en-US" sz="1600" dirty="0">
              <a:solidFill>
                <a:srgbClr val="00B050"/>
              </a:solidFill>
            </a:endParaRPr>
          </a:p>
        </p:txBody>
      </p:sp>
      <p:sp>
        <p:nvSpPr>
          <p:cNvPr id="4"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58141"/>
          </a:xfrm>
        </p:spPr>
        <p:txBody>
          <a:bodyPr/>
          <a:lstStyle/>
          <a:p>
            <a:pPr algn="l"/>
            <a:r>
              <a:rPr lang="en-US" sz="3200" dirty="0" smtClean="0">
                <a:solidFill>
                  <a:srgbClr val="0432FF"/>
                </a:solidFill>
              </a:rPr>
              <a:t>Steps for Federated Learning</a:t>
            </a:r>
            <a:endParaRPr lang="en-US" sz="3200" dirty="0">
              <a:solidFill>
                <a:srgbClr val="0432FF"/>
              </a:solidFill>
            </a:endParaRPr>
          </a:p>
        </p:txBody>
      </p:sp>
    </p:spTree>
    <p:extLst>
      <p:ext uri="{BB962C8B-B14F-4D97-AF65-F5344CB8AC3E}">
        <p14:creationId xmlns:p14="http://schemas.microsoft.com/office/powerpoint/2010/main" val="194124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89137"/>
          </a:xfrm>
        </p:spPr>
        <p:txBody>
          <a:bodyPr/>
          <a:lstStyle/>
          <a:p>
            <a:pPr algn="l"/>
            <a:r>
              <a:rPr lang="en-US" sz="3200" dirty="0">
                <a:solidFill>
                  <a:srgbClr val="0432FF"/>
                </a:solidFill>
              </a:rPr>
              <a:t>(a) </a:t>
            </a:r>
            <a:r>
              <a:rPr lang="en-US" sz="3200" dirty="0" smtClean="0">
                <a:solidFill>
                  <a:srgbClr val="0432FF"/>
                </a:solidFill>
              </a:rPr>
              <a:t>Federation Construction</a:t>
            </a:r>
            <a:endParaRPr lang="en-US" sz="3200" dirty="0"/>
          </a:p>
        </p:txBody>
      </p:sp>
      <p:pic>
        <p:nvPicPr>
          <p:cNvPr id="9" name="Picture 6" descr="Image result for robot icon">
            <a:extLst>
              <a:ext uri="{FF2B5EF4-FFF2-40B4-BE49-F238E27FC236}">
                <a16:creationId xmlns="" xmlns:a16="http://schemas.microsoft.com/office/drawing/2014/main" id="{1C638959-8489-4D41-8129-033CBAB6E51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99953" y="2292539"/>
            <a:ext cx="1415288" cy="1415288"/>
          </a:xfrm>
          <a:prstGeom prst="rect">
            <a:avLst/>
          </a:prstGeom>
          <a:noFill/>
          <a:effectLst>
            <a:softEdge rad="0"/>
          </a:effectLst>
          <a:extLst/>
        </p:spPr>
      </p:pic>
      <p:pic>
        <p:nvPicPr>
          <p:cNvPr id="10" name="Picture 6" descr="Image result for robot icon">
            <a:extLst>
              <a:ext uri="{FF2B5EF4-FFF2-40B4-BE49-F238E27FC236}">
                <a16:creationId xmlns="" xmlns:a16="http://schemas.microsoft.com/office/drawing/2014/main" id="{32983457-1913-C846-BE94-D5DFA7B5390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090373" y="2292539"/>
            <a:ext cx="1415288" cy="141528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11" name="Picture 6" descr="Image result for robot icon">
            <a:extLst>
              <a:ext uri="{FF2B5EF4-FFF2-40B4-BE49-F238E27FC236}">
                <a16:creationId xmlns="" xmlns:a16="http://schemas.microsoft.com/office/drawing/2014/main" id="{C6FC5EED-6528-9043-A9DB-BD35F139E7B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580794" y="2292539"/>
            <a:ext cx="1415288" cy="141528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12" name="Picture 11" descr="Image result for robot icon">
            <a:extLst>
              <a:ext uri="{FF2B5EF4-FFF2-40B4-BE49-F238E27FC236}">
                <a16:creationId xmlns="" xmlns:a16="http://schemas.microsoft.com/office/drawing/2014/main" id="{CC90D453-0C04-4A43-9A27-9A82CABB368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071214" y="2292539"/>
            <a:ext cx="1415288" cy="141528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 xmlns:a16="http://schemas.microsoft.com/office/drawing/2014/main" id="{69ED462F-872E-A142-9B55-91D38B948C13}"/>
              </a:ext>
            </a:extLst>
          </p:cNvPr>
          <p:cNvCxnSpPr>
            <a:cxnSpLocks/>
          </p:cNvCxnSpPr>
          <p:nvPr/>
        </p:nvCxnSpPr>
        <p:spPr>
          <a:xfrm flipV="1">
            <a:off x="3015241" y="1797788"/>
            <a:ext cx="708385" cy="291036"/>
          </a:xfrm>
          <a:prstGeom prst="straightConnector1">
            <a:avLst/>
          </a:prstGeom>
          <a:ln w="38100">
            <a:headEnd type="stealth" w="lg" len="lg"/>
            <a:tailEnd type="none" w="lg" len="lg"/>
          </a:ln>
          <a:effectLst>
            <a:softEdge rad="0"/>
          </a:effectLst>
        </p:spPr>
        <p:style>
          <a:lnRef idx="1">
            <a:schemeClr val="accent1"/>
          </a:lnRef>
          <a:fillRef idx="0">
            <a:schemeClr val="accent1"/>
          </a:fillRef>
          <a:effectRef idx="0">
            <a:schemeClr val="accent1"/>
          </a:effectRef>
          <a:fontRef idx="minor">
            <a:schemeClr val="tx1"/>
          </a:fontRef>
        </p:style>
      </p:cxnSp>
      <p:pic>
        <p:nvPicPr>
          <p:cNvPr id="21" name="Picture 4" descr="Image result for cloud computing">
            <a:extLst>
              <a:ext uri="{FF2B5EF4-FFF2-40B4-BE49-F238E27FC236}">
                <a16:creationId xmlns="" xmlns:a16="http://schemas.microsoft.com/office/drawing/2014/main" id="{1AC0D848-38BB-894A-8789-7F627B8EAF8E}"/>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815322" y="862981"/>
            <a:ext cx="1530942" cy="983205"/>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BF87A16F-325D-6147-A3C0-75FE77F1B12B}"/>
              </a:ext>
            </a:extLst>
          </p:cNvPr>
          <p:cNvSpPr txBox="1"/>
          <p:nvPr/>
        </p:nvSpPr>
        <p:spPr>
          <a:xfrm>
            <a:off x="3983574" y="1277166"/>
            <a:ext cx="1194438" cy="507831"/>
          </a:xfrm>
          <a:prstGeom prst="rect">
            <a:avLst/>
          </a:prstGeom>
          <a:noFill/>
          <a:effectLst>
            <a:softEdge rad="0"/>
          </a:effectLst>
        </p:spPr>
        <p:txBody>
          <a:bodyPr wrap="square" rtlCol="0">
            <a:spAutoFit/>
          </a:bodyPr>
          <a:lstStyle/>
          <a:p>
            <a:pPr algn="ctr"/>
            <a:r>
              <a:rPr lang="en-US" sz="1350" b="1" dirty="0">
                <a:solidFill>
                  <a:srgbClr val="FFFF00"/>
                </a:solidFill>
              </a:rPr>
              <a:t>Pre-trained model</a:t>
            </a:r>
          </a:p>
        </p:txBody>
      </p:sp>
      <p:cxnSp>
        <p:nvCxnSpPr>
          <p:cNvPr id="23" name="Straight Arrow Connector 22">
            <a:extLst>
              <a:ext uri="{FF2B5EF4-FFF2-40B4-BE49-F238E27FC236}">
                <a16:creationId xmlns="" xmlns:a16="http://schemas.microsoft.com/office/drawing/2014/main" id="{3ABBD715-4967-AE4B-AE7C-2657C794C4A1}"/>
              </a:ext>
            </a:extLst>
          </p:cNvPr>
          <p:cNvCxnSpPr>
            <a:cxnSpLocks/>
          </p:cNvCxnSpPr>
          <p:nvPr/>
        </p:nvCxnSpPr>
        <p:spPr>
          <a:xfrm flipV="1">
            <a:off x="3837926" y="1912950"/>
            <a:ext cx="262420" cy="267226"/>
          </a:xfrm>
          <a:prstGeom prst="straightConnector1">
            <a:avLst/>
          </a:prstGeom>
          <a:ln w="38100">
            <a:headEnd type="stealth" w="lg" len="lg"/>
            <a:tailEnd type="none" w="lg" len="lg"/>
          </a:ln>
          <a:effectLst>
            <a:softEdge rad="0"/>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986ABD87-A39C-B84D-A84B-FDFEF34E813B}"/>
              </a:ext>
            </a:extLst>
          </p:cNvPr>
          <p:cNvCxnSpPr>
            <a:cxnSpLocks/>
          </p:cNvCxnSpPr>
          <p:nvPr/>
        </p:nvCxnSpPr>
        <p:spPr>
          <a:xfrm flipH="1" flipV="1">
            <a:off x="5514517" y="1761915"/>
            <a:ext cx="689724" cy="326909"/>
          </a:xfrm>
          <a:prstGeom prst="straightConnector1">
            <a:avLst/>
          </a:prstGeom>
          <a:ln w="38100">
            <a:headEnd type="stealth" w="lg" len="lg"/>
            <a:tailEnd type="none" w="lg" len="lg"/>
          </a:ln>
          <a:effectLst>
            <a:softEdge rad="0"/>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31B42B9F-B3D3-D343-BB88-765CCA93D3F9}"/>
              </a:ext>
            </a:extLst>
          </p:cNvPr>
          <p:cNvCxnSpPr>
            <a:cxnSpLocks/>
          </p:cNvCxnSpPr>
          <p:nvPr/>
        </p:nvCxnSpPr>
        <p:spPr>
          <a:xfrm flipH="1" flipV="1">
            <a:off x="5032764" y="1912950"/>
            <a:ext cx="227448" cy="263149"/>
          </a:xfrm>
          <a:prstGeom prst="straightConnector1">
            <a:avLst/>
          </a:prstGeom>
          <a:ln w="38100">
            <a:headEnd type="stealth" w="lg" len="lg"/>
            <a:tailEnd type="none" w="lg" len="lg"/>
          </a:ln>
          <a:effectLst>
            <a:softEdge rad="0"/>
          </a:effectLst>
        </p:spPr>
        <p:style>
          <a:lnRef idx="1">
            <a:schemeClr val="accent1"/>
          </a:lnRef>
          <a:fillRef idx="0">
            <a:schemeClr val="accent1"/>
          </a:fillRef>
          <a:effectRef idx="0">
            <a:schemeClr val="accent1"/>
          </a:effectRef>
          <a:fontRef idx="minor">
            <a:schemeClr val="tx1"/>
          </a:fontRef>
        </p:style>
      </p:cxnSp>
      <p:pic>
        <p:nvPicPr>
          <p:cNvPr id="19" name="Picture 4" descr="Image result for cloud computing">
            <a:extLst>
              <a:ext uri="{FF2B5EF4-FFF2-40B4-BE49-F238E27FC236}">
                <a16:creationId xmlns="" xmlns:a16="http://schemas.microsoft.com/office/drawing/2014/main" id="{1AC0D848-38BB-894A-8789-7F627B8EAF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183863" y="2920719"/>
            <a:ext cx="247466" cy="15892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5" name="Picture 4" descr="Image result for cloud computing">
            <a:extLst>
              <a:ext uri="{FF2B5EF4-FFF2-40B4-BE49-F238E27FC236}">
                <a16:creationId xmlns="" xmlns:a16="http://schemas.microsoft.com/office/drawing/2014/main" id="{1AC0D848-38BB-894A-8789-7F627B8EAF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674284" y="2922843"/>
            <a:ext cx="247466" cy="15892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7" name="Picture 4" descr="Image result for cloud computing">
            <a:extLst>
              <a:ext uri="{FF2B5EF4-FFF2-40B4-BE49-F238E27FC236}">
                <a16:creationId xmlns="" xmlns:a16="http://schemas.microsoft.com/office/drawing/2014/main" id="{1AC0D848-38BB-894A-8789-7F627B8EAF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164704" y="2920719"/>
            <a:ext cx="247466" cy="15892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8" name="Picture 4" descr="Image result for cloud computing">
            <a:extLst>
              <a:ext uri="{FF2B5EF4-FFF2-40B4-BE49-F238E27FC236}">
                <a16:creationId xmlns="" xmlns:a16="http://schemas.microsoft.com/office/drawing/2014/main" id="{1AC0D848-38BB-894A-8789-7F627B8EAF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655124" y="2920719"/>
            <a:ext cx="247466" cy="15892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 xmlns:a16="http://schemas.microsoft.com/office/drawing/2014/main" id="{9F19A52C-4803-C744-80D7-7CC716010181}"/>
              </a:ext>
            </a:extLst>
          </p:cNvPr>
          <p:cNvSpPr/>
          <p:nvPr/>
        </p:nvSpPr>
        <p:spPr>
          <a:xfrm>
            <a:off x="628650" y="3820190"/>
            <a:ext cx="7886700" cy="428878"/>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random subset of members of the devices is selected to receive the global model synchronously from the server.</a:t>
            </a:r>
          </a:p>
        </p:txBody>
      </p:sp>
    </p:spTree>
    <p:extLst>
      <p:ext uri="{BB962C8B-B14F-4D97-AF65-F5344CB8AC3E}">
        <p14:creationId xmlns:p14="http://schemas.microsoft.com/office/powerpoint/2010/main" val="1667554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96594"/>
          </a:xfrm>
        </p:spPr>
        <p:txBody>
          <a:bodyPr/>
          <a:lstStyle/>
          <a:p>
            <a:pPr algn="l"/>
            <a:r>
              <a:rPr lang="en-US" sz="3200" dirty="0" smtClean="0">
                <a:solidFill>
                  <a:srgbClr val="0432FF"/>
                </a:solidFill>
              </a:rPr>
              <a:t>(b) Decentralized Training</a:t>
            </a:r>
            <a:endParaRPr lang="en-US" sz="3200" dirty="0"/>
          </a:p>
        </p:txBody>
      </p:sp>
      <p:pic>
        <p:nvPicPr>
          <p:cNvPr id="9" name="Picture 6" descr="Image result for robot icon">
            <a:extLst>
              <a:ext uri="{FF2B5EF4-FFF2-40B4-BE49-F238E27FC236}">
                <a16:creationId xmlns="" xmlns:a16="http://schemas.microsoft.com/office/drawing/2014/main" id="{1C638959-8489-4D41-8129-033CBAB6E51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616096" y="8704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robot icon">
            <a:extLst>
              <a:ext uri="{FF2B5EF4-FFF2-40B4-BE49-F238E27FC236}">
                <a16:creationId xmlns="" xmlns:a16="http://schemas.microsoft.com/office/drawing/2014/main" id="{32983457-1913-C846-BE94-D5DFA7B5390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06516" y="8704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robot icon">
            <a:extLst>
              <a:ext uri="{FF2B5EF4-FFF2-40B4-BE49-F238E27FC236}">
                <a16:creationId xmlns="" xmlns:a16="http://schemas.microsoft.com/office/drawing/2014/main" id="{C6FC5EED-6528-9043-A9DB-BD35F139E7B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596936" y="8704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robot icon">
            <a:extLst>
              <a:ext uri="{FF2B5EF4-FFF2-40B4-BE49-F238E27FC236}">
                <a16:creationId xmlns="" xmlns:a16="http://schemas.microsoft.com/office/drawing/2014/main" id="{CC90D453-0C04-4A43-9A27-9A82CABB368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087356" y="870438"/>
            <a:ext cx="1415288" cy="1415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14880" y="2804739"/>
            <a:ext cx="618344" cy="59585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a:t>
            </a:r>
          </a:p>
        </p:txBody>
      </p:sp>
      <p:sp>
        <p:nvSpPr>
          <p:cNvPr id="18" name="Rectangle 17"/>
          <p:cNvSpPr/>
          <p:nvPr/>
        </p:nvSpPr>
        <p:spPr>
          <a:xfrm>
            <a:off x="3504986" y="2804739"/>
            <a:ext cx="618344" cy="59585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a:t>
            </a:r>
          </a:p>
        </p:txBody>
      </p:sp>
      <p:sp>
        <p:nvSpPr>
          <p:cNvPr id="29" name="Rectangle 28"/>
          <p:cNvSpPr/>
          <p:nvPr/>
        </p:nvSpPr>
        <p:spPr>
          <a:xfrm>
            <a:off x="4995092" y="2804739"/>
            <a:ext cx="618344" cy="595859"/>
          </a:xfrm>
          <a:prstGeom prst="rect">
            <a:avLst/>
          </a:prstGeom>
          <a:solidFill>
            <a:srgbClr val="008B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a:t>
            </a:r>
          </a:p>
        </p:txBody>
      </p:sp>
      <p:sp>
        <p:nvSpPr>
          <p:cNvPr id="30" name="Rectangle 29"/>
          <p:cNvSpPr/>
          <p:nvPr/>
        </p:nvSpPr>
        <p:spPr>
          <a:xfrm>
            <a:off x="6485827" y="2804739"/>
            <a:ext cx="618344" cy="59585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a:t>
            </a:r>
          </a:p>
        </p:txBody>
      </p:sp>
      <p:cxnSp>
        <p:nvCxnSpPr>
          <p:cNvPr id="5" name="Straight Arrow Connector 4"/>
          <p:cNvCxnSpPr>
            <a:stCxn id="3" idx="0"/>
            <a:endCxn id="9" idx="2"/>
          </p:cNvCxnSpPr>
          <p:nvPr/>
        </p:nvCxnSpPr>
        <p:spPr>
          <a:xfrm flipH="1" flipV="1">
            <a:off x="2323740" y="2285725"/>
            <a:ext cx="313" cy="5190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0"/>
            <a:endCxn id="10" idx="2"/>
          </p:cNvCxnSpPr>
          <p:nvPr/>
        </p:nvCxnSpPr>
        <p:spPr>
          <a:xfrm flipV="1">
            <a:off x="3814158" y="2285725"/>
            <a:ext cx="2" cy="5190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9" idx="0"/>
            <a:endCxn id="11" idx="2"/>
          </p:cNvCxnSpPr>
          <p:nvPr/>
        </p:nvCxnSpPr>
        <p:spPr>
          <a:xfrm flipV="1">
            <a:off x="5304265" y="2285725"/>
            <a:ext cx="316" cy="5190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0" idx="0"/>
            <a:endCxn id="12" idx="2"/>
          </p:cNvCxnSpPr>
          <p:nvPr/>
        </p:nvCxnSpPr>
        <p:spPr>
          <a:xfrm flipV="1">
            <a:off x="6794999" y="2285726"/>
            <a:ext cx="2" cy="5190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32000" contrast="50000"/>
                    </a14:imgEffect>
                  </a14:imgLayer>
                </a14:imgProps>
              </a:ext>
              <a:ext uri="{28A0092B-C50C-407E-A947-70E740481C1C}">
                <a14:useLocalDpi xmlns:a14="http://schemas.microsoft.com/office/drawing/2010/main"/>
              </a:ext>
            </a:extLst>
          </a:blip>
          <a:stretch>
            <a:fillRect/>
          </a:stretch>
        </p:blipFill>
        <p:spPr>
          <a:xfrm>
            <a:off x="2146481" y="1457458"/>
            <a:ext cx="328296" cy="211328"/>
          </a:xfrm>
          <a:prstGeom prst="rect">
            <a:avLst/>
          </a:prstGeom>
          <a:noFill/>
        </p:spPr>
      </p:pic>
      <p:pic>
        <p:nvPicPr>
          <p:cNvPr id="37" name="Picture 36"/>
          <p:cNvPicPr>
            <a:picLocks noChangeAspect="1"/>
          </p:cNvPicPr>
          <p:nvPr/>
        </p:nvPicPr>
        <p:blipFill>
          <a:blip r:embed="rId6" cstate="hqprint">
            <a:extLst>
              <a:ext uri="{BEBA8EAE-BF5A-486C-A8C5-ECC9F3942E4B}">
                <a14:imgProps xmlns:a14="http://schemas.microsoft.com/office/drawing/2010/main">
                  <a14:imgLayer r:embed="rId7">
                    <a14:imgEffect>
                      <a14:artisticPaintBrush/>
                    </a14:imgEffect>
                    <a14:imgEffect>
                      <a14:sharpenSoften amount="14000"/>
                    </a14:imgEffect>
                    <a14:imgEffect>
                      <a14:brightnessContrast bright="91000" contrast="-40000"/>
                    </a14:imgEffect>
                  </a14:imgLayer>
                </a14:imgProps>
              </a:ext>
              <a:ext uri="{28A0092B-C50C-407E-A947-70E740481C1C}">
                <a14:useLocalDpi xmlns:a14="http://schemas.microsoft.com/office/drawing/2010/main"/>
              </a:ext>
            </a:extLst>
          </a:blip>
          <a:stretch>
            <a:fillRect/>
          </a:stretch>
        </p:blipFill>
        <p:spPr>
          <a:xfrm>
            <a:off x="3660724" y="1457458"/>
            <a:ext cx="310832" cy="200087"/>
          </a:xfrm>
          <a:prstGeom prst="rect">
            <a:avLst/>
          </a:prstGeom>
          <a:noFill/>
        </p:spPr>
      </p:pic>
      <p:pic>
        <p:nvPicPr>
          <p:cNvPr id="38" name="Picture 37"/>
          <p:cNvPicPr>
            <a:picLocks noChangeAspect="1"/>
          </p:cNvPicPr>
          <p:nvPr/>
        </p:nvPicPr>
        <p:blipFill>
          <a:blip r:embed="rId8" cstate="hqprint">
            <a:duotone>
              <a:prstClr val="black"/>
              <a:schemeClr val="accent1">
                <a:tint val="45000"/>
                <a:satMod val="400000"/>
              </a:schemeClr>
            </a:duotone>
            <a:extLst>
              <a:ext uri="{BEBA8EAE-BF5A-486C-A8C5-ECC9F3942E4B}">
                <a14:imgProps xmlns:a14="http://schemas.microsoft.com/office/drawing/2010/main">
                  <a14:imgLayer r:embed="rId7">
                    <a14:imgEffect>
                      <a14:artisticPaintBrush/>
                    </a14:imgEffect>
                    <a14:imgEffect>
                      <a14:sharpenSoften amount="14000"/>
                    </a14:imgEffect>
                    <a14:imgEffect>
                      <a14:colorTemperature colorTemp="5900"/>
                    </a14:imgEffect>
                    <a14:imgEffect>
                      <a14:brightnessContrast bright="-9000" contrast="-69000"/>
                    </a14:imgEffect>
                  </a14:imgLayer>
                </a14:imgProps>
              </a:ext>
              <a:ext uri="{28A0092B-C50C-407E-A947-70E740481C1C}">
                <a14:useLocalDpi xmlns:a14="http://schemas.microsoft.com/office/drawing/2010/main"/>
              </a:ext>
            </a:extLst>
          </a:blip>
          <a:stretch>
            <a:fillRect/>
          </a:stretch>
        </p:blipFill>
        <p:spPr>
          <a:xfrm>
            <a:off x="6634754" y="1451242"/>
            <a:ext cx="320489" cy="206303"/>
          </a:xfrm>
          <a:prstGeom prst="rect">
            <a:avLst/>
          </a:prstGeom>
          <a:noFill/>
        </p:spPr>
      </p:pic>
      <p:pic>
        <p:nvPicPr>
          <p:cNvPr id="39" name="Picture 38"/>
          <p:cNvPicPr>
            <a:picLocks noChangeAspect="1"/>
          </p:cNvPicPr>
          <p:nvPr/>
        </p:nvPicPr>
        <p:blipFill>
          <a:blip r:embed="rId9" cstate="hqprint">
            <a:alphaModFix/>
            <a:duotone>
              <a:prstClr val="black"/>
              <a:srgbClr val="00B050">
                <a:tint val="45000"/>
                <a:satMod val="400000"/>
              </a:srgb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135156" y="1454264"/>
            <a:ext cx="338216" cy="217714"/>
          </a:xfrm>
          <a:prstGeom prst="rect">
            <a:avLst/>
          </a:prstGeom>
          <a:noFill/>
        </p:spPr>
      </p:pic>
      <p:sp>
        <p:nvSpPr>
          <p:cNvPr id="40" name="Rectangle 39">
            <a:extLst>
              <a:ext uri="{FF2B5EF4-FFF2-40B4-BE49-F238E27FC236}">
                <a16:creationId xmlns="" xmlns:a16="http://schemas.microsoft.com/office/drawing/2014/main" id="{9F19A52C-4803-C744-80D7-7CC716010181}"/>
              </a:ext>
            </a:extLst>
          </p:cNvPr>
          <p:cNvSpPr/>
          <p:nvPr/>
        </p:nvSpPr>
        <p:spPr>
          <a:xfrm>
            <a:off x="1173412" y="3703514"/>
            <a:ext cx="6696783" cy="432193"/>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selected device computes an updated model using its local data.</a:t>
            </a:r>
          </a:p>
        </p:txBody>
      </p:sp>
    </p:spTree>
    <p:extLst>
      <p:ext uri="{BB962C8B-B14F-4D97-AF65-F5344CB8AC3E}">
        <p14:creationId xmlns:p14="http://schemas.microsoft.com/office/powerpoint/2010/main" val="1625905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smtClean="0">
                <a:solidFill>
                  <a:srgbClr val="0432FF"/>
                </a:solidFill>
              </a:rPr>
              <a:t>Outline</a:t>
            </a:r>
            <a:endParaRPr lang="en-US" sz="3200" dirty="0">
              <a:solidFill>
                <a:srgbClr val="0432FF"/>
              </a:solidFill>
            </a:endParaRPr>
          </a:p>
        </p:txBody>
      </p:sp>
      <p:sp>
        <p:nvSpPr>
          <p:cNvPr id="3" name="Content Placeholder 2"/>
          <p:cNvSpPr>
            <a:spLocks noGrp="1"/>
          </p:cNvSpPr>
          <p:nvPr>
            <p:ph idx="1"/>
          </p:nvPr>
        </p:nvSpPr>
        <p:spPr>
          <a:xfrm>
            <a:off x="628650" y="1057001"/>
            <a:ext cx="7886700" cy="3263504"/>
          </a:xfrm>
        </p:spPr>
        <p:txBody>
          <a:bodyPr/>
          <a:lstStyle/>
          <a:p>
            <a:r>
              <a:rPr lang="en-US" sz="1600" dirty="0" smtClean="0"/>
              <a:t>What is Smart Building?</a:t>
            </a:r>
          </a:p>
          <a:p>
            <a:r>
              <a:rPr lang="en-US" sz="1600" dirty="0" smtClean="0"/>
              <a:t>Anomalies in Smart Building.</a:t>
            </a:r>
          </a:p>
          <a:p>
            <a:r>
              <a:rPr lang="en-US" sz="1600" dirty="0" smtClean="0"/>
              <a:t>Challenges in </a:t>
            </a:r>
            <a:r>
              <a:rPr lang="en-US" sz="1600" dirty="0" err="1" smtClean="0"/>
              <a:t>IoT</a:t>
            </a:r>
            <a:r>
              <a:rPr lang="en-US" sz="1600" dirty="0" smtClean="0"/>
              <a:t>.</a:t>
            </a:r>
          </a:p>
          <a:p>
            <a:r>
              <a:rPr lang="en-US" sz="1600" dirty="0" smtClean="0"/>
              <a:t>Federated Learning.</a:t>
            </a:r>
          </a:p>
          <a:p>
            <a:r>
              <a:rPr lang="en-US" sz="1600" dirty="0" smtClean="0"/>
              <a:t>Anomaly detection using Federated Learning</a:t>
            </a:r>
          </a:p>
          <a:p>
            <a:r>
              <a:rPr lang="en-US" sz="1600" dirty="0" smtClean="0"/>
              <a:t>Demo</a:t>
            </a:r>
          </a:p>
          <a:p>
            <a:r>
              <a:rPr lang="en-US" sz="1600" dirty="0" smtClean="0"/>
              <a:t>Types of Federated Learning.</a:t>
            </a:r>
          </a:p>
          <a:p>
            <a:r>
              <a:rPr lang="en-US" sz="1600" dirty="0" smtClean="0"/>
              <a:t>Pros and Cons.</a:t>
            </a:r>
            <a:endParaRPr lang="en-US" sz="1600" dirty="0"/>
          </a:p>
        </p:txBody>
      </p:sp>
    </p:spTree>
    <p:extLst>
      <p:ext uri="{BB962C8B-B14F-4D97-AF65-F5344CB8AC3E}">
        <p14:creationId xmlns:p14="http://schemas.microsoft.com/office/powerpoint/2010/main" val="1420813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10559"/>
          </a:xfrm>
        </p:spPr>
        <p:txBody>
          <a:bodyPr>
            <a:normAutofit/>
          </a:bodyPr>
          <a:lstStyle/>
          <a:p>
            <a:pPr algn="l"/>
            <a:r>
              <a:rPr lang="en-US" sz="3200" dirty="0" smtClean="0">
                <a:solidFill>
                  <a:srgbClr val="0432FF"/>
                </a:solidFill>
              </a:rPr>
              <a:t>(c) Model Accumulation</a:t>
            </a:r>
            <a:endParaRPr lang="en-US" sz="3200" dirty="0">
              <a:solidFill>
                <a:srgbClr val="0432FF"/>
              </a:solidFill>
            </a:endParaRPr>
          </a:p>
        </p:txBody>
      </p:sp>
      <p:pic>
        <p:nvPicPr>
          <p:cNvPr id="13316" name="Picture 4" descr="Image result for cloud computing">
            <a:extLst>
              <a:ext uri="{FF2B5EF4-FFF2-40B4-BE49-F238E27FC236}">
                <a16:creationId xmlns="" xmlns:a16="http://schemas.microsoft.com/office/drawing/2014/main" id="{AA3B78CE-0F85-CA46-BCD6-D4B64EDC87D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747395" y="884403"/>
            <a:ext cx="1530942" cy="98320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 xmlns:a16="http://schemas.microsoft.com/office/drawing/2014/main" id="{F690AD61-50E5-3E4C-973C-B34BE0FD5751}"/>
              </a:ext>
            </a:extLst>
          </p:cNvPr>
          <p:cNvCxnSpPr/>
          <p:nvPr/>
        </p:nvCxnSpPr>
        <p:spPr>
          <a:xfrm flipV="1">
            <a:off x="2397567" y="1775360"/>
            <a:ext cx="1127501" cy="569563"/>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253F8C14-5507-3349-A161-FC4F0E815B1C}"/>
              </a:ext>
            </a:extLst>
          </p:cNvPr>
          <p:cNvCxnSpPr/>
          <p:nvPr/>
        </p:nvCxnSpPr>
        <p:spPr>
          <a:xfrm flipV="1">
            <a:off x="3931899" y="1961339"/>
            <a:ext cx="244099" cy="383583"/>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C41988A0-644D-1544-88E3-49C2E86B2C22}"/>
              </a:ext>
            </a:extLst>
          </p:cNvPr>
          <p:cNvCxnSpPr>
            <a:cxnSpLocks/>
          </p:cNvCxnSpPr>
          <p:nvPr/>
        </p:nvCxnSpPr>
        <p:spPr>
          <a:xfrm flipH="1" flipV="1">
            <a:off x="4858989" y="2004186"/>
            <a:ext cx="244100" cy="383584"/>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2CF299AB-30E6-F94E-8E23-2020B4D6EF9F}"/>
              </a:ext>
            </a:extLst>
          </p:cNvPr>
          <p:cNvCxnSpPr/>
          <p:nvPr/>
        </p:nvCxnSpPr>
        <p:spPr>
          <a:xfrm flipH="1" flipV="1">
            <a:off x="5431361" y="1818208"/>
            <a:ext cx="1092629" cy="526715"/>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6" descr="Image result for robot icon">
            <a:extLst>
              <a:ext uri="{FF2B5EF4-FFF2-40B4-BE49-F238E27FC236}">
                <a16:creationId xmlns="" xmlns:a16="http://schemas.microsoft.com/office/drawing/2014/main" id="{1C638959-8489-4D41-8129-033CBAB6E51E}"/>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81547" y="23982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robot icon">
            <a:extLst>
              <a:ext uri="{FF2B5EF4-FFF2-40B4-BE49-F238E27FC236}">
                <a16:creationId xmlns="" xmlns:a16="http://schemas.microsoft.com/office/drawing/2014/main" id="{32983457-1913-C846-BE94-D5DFA7B5390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071967" y="23982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 result for robot icon">
            <a:extLst>
              <a:ext uri="{FF2B5EF4-FFF2-40B4-BE49-F238E27FC236}">
                <a16:creationId xmlns="" xmlns:a16="http://schemas.microsoft.com/office/drawing/2014/main" id="{C6FC5EED-6528-9043-A9DB-BD35F139E7B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562388" y="23982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mage result for robot icon">
            <a:extLst>
              <a:ext uri="{FF2B5EF4-FFF2-40B4-BE49-F238E27FC236}">
                <a16:creationId xmlns="" xmlns:a16="http://schemas.microsoft.com/office/drawing/2014/main" id="{CC90D453-0C04-4A43-9A27-9A82CABB368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052808" y="2398238"/>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32000" contrast="50000"/>
                    </a14:imgEffect>
                  </a14:imgLayer>
                </a14:imgProps>
              </a:ext>
              <a:ext uri="{28A0092B-C50C-407E-A947-70E740481C1C}">
                <a14:useLocalDpi xmlns:a14="http://schemas.microsoft.com/office/drawing/2010/main"/>
              </a:ext>
            </a:extLst>
          </a:blip>
          <a:stretch>
            <a:fillRect/>
          </a:stretch>
        </p:blipFill>
        <p:spPr>
          <a:xfrm>
            <a:off x="2111932" y="2985259"/>
            <a:ext cx="328296" cy="211328"/>
          </a:xfrm>
          <a:prstGeom prst="rect">
            <a:avLst/>
          </a:prstGeom>
          <a:noFill/>
        </p:spPr>
      </p:pic>
      <p:pic>
        <p:nvPicPr>
          <p:cNvPr id="36" name="Picture 35"/>
          <p:cNvPicPr>
            <a:picLocks noChangeAspect="1"/>
          </p:cNvPicPr>
          <p:nvPr/>
        </p:nvPicPr>
        <p:blipFill>
          <a:blip r:embed="rId7" cstate="hqprint">
            <a:extLst>
              <a:ext uri="{BEBA8EAE-BF5A-486C-A8C5-ECC9F3942E4B}">
                <a14:imgProps xmlns:a14="http://schemas.microsoft.com/office/drawing/2010/main">
                  <a14:imgLayer r:embed="rId8">
                    <a14:imgEffect>
                      <a14:artisticPaintBrush/>
                    </a14:imgEffect>
                    <a14:imgEffect>
                      <a14:sharpenSoften amount="14000"/>
                    </a14:imgEffect>
                    <a14:imgEffect>
                      <a14:brightnessContrast bright="91000" contrast="-40000"/>
                    </a14:imgEffect>
                  </a14:imgLayer>
                </a14:imgProps>
              </a:ext>
              <a:ext uri="{28A0092B-C50C-407E-A947-70E740481C1C}">
                <a14:useLocalDpi xmlns:a14="http://schemas.microsoft.com/office/drawing/2010/main"/>
              </a:ext>
            </a:extLst>
          </a:blip>
          <a:stretch>
            <a:fillRect/>
          </a:stretch>
        </p:blipFill>
        <p:spPr>
          <a:xfrm>
            <a:off x="3626175" y="2985259"/>
            <a:ext cx="310832" cy="200087"/>
          </a:xfrm>
          <a:prstGeom prst="rect">
            <a:avLst/>
          </a:prstGeom>
          <a:noFill/>
        </p:spPr>
      </p:pic>
      <p:pic>
        <p:nvPicPr>
          <p:cNvPr id="37" name="Picture 36"/>
          <p:cNvPicPr>
            <a:picLocks noChangeAspect="1"/>
          </p:cNvPicPr>
          <p:nvPr/>
        </p:nvPicPr>
        <p:blipFill>
          <a:blip r:embed="rId9" cstate="hqprint">
            <a:duotone>
              <a:prstClr val="black"/>
              <a:schemeClr val="accent1">
                <a:tint val="45000"/>
                <a:satMod val="400000"/>
              </a:schemeClr>
            </a:duotone>
            <a:extLst>
              <a:ext uri="{BEBA8EAE-BF5A-486C-A8C5-ECC9F3942E4B}">
                <a14:imgProps xmlns:a14="http://schemas.microsoft.com/office/drawing/2010/main">
                  <a14:imgLayer r:embed="rId8">
                    <a14:imgEffect>
                      <a14:artisticPaintBrush/>
                    </a14:imgEffect>
                    <a14:imgEffect>
                      <a14:sharpenSoften amount="14000"/>
                    </a14:imgEffect>
                    <a14:imgEffect>
                      <a14:colorTemperature colorTemp="5900"/>
                    </a14:imgEffect>
                    <a14:imgEffect>
                      <a14:brightnessContrast bright="-9000" contrast="-69000"/>
                    </a14:imgEffect>
                  </a14:imgLayer>
                </a14:imgProps>
              </a:ext>
              <a:ext uri="{28A0092B-C50C-407E-A947-70E740481C1C}">
                <a14:useLocalDpi xmlns:a14="http://schemas.microsoft.com/office/drawing/2010/main"/>
              </a:ext>
            </a:extLst>
          </a:blip>
          <a:stretch>
            <a:fillRect/>
          </a:stretch>
        </p:blipFill>
        <p:spPr>
          <a:xfrm>
            <a:off x="6600205" y="2979043"/>
            <a:ext cx="320489" cy="206303"/>
          </a:xfrm>
          <a:prstGeom prst="rect">
            <a:avLst/>
          </a:prstGeom>
          <a:noFill/>
        </p:spPr>
      </p:pic>
      <p:pic>
        <p:nvPicPr>
          <p:cNvPr id="38" name="Picture 37"/>
          <p:cNvPicPr>
            <a:picLocks noChangeAspect="1"/>
          </p:cNvPicPr>
          <p:nvPr/>
        </p:nvPicPr>
        <p:blipFill>
          <a:blip r:embed="rId10" cstate="hqprint">
            <a:alphaModFix/>
            <a:duotone>
              <a:prstClr val="black"/>
              <a:srgbClr val="00B050">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100607" y="2982065"/>
            <a:ext cx="338216" cy="217714"/>
          </a:xfrm>
          <a:prstGeom prst="rect">
            <a:avLst/>
          </a:prstGeom>
          <a:noFill/>
        </p:spPr>
      </p:pic>
      <p:sp>
        <p:nvSpPr>
          <p:cNvPr id="39" name="Rectangle 38">
            <a:extLst>
              <a:ext uri="{FF2B5EF4-FFF2-40B4-BE49-F238E27FC236}">
                <a16:creationId xmlns="" xmlns:a16="http://schemas.microsoft.com/office/drawing/2014/main" id="{9F19A52C-4803-C744-80D7-7CC716010181}"/>
              </a:ext>
            </a:extLst>
          </p:cNvPr>
          <p:cNvSpPr/>
          <p:nvPr/>
        </p:nvSpPr>
        <p:spPr>
          <a:xfrm>
            <a:off x="628650" y="3901605"/>
            <a:ext cx="7886700" cy="377752"/>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Only the model updates are sent from the federation to the server. Data is not moved.</a:t>
            </a:r>
          </a:p>
        </p:txBody>
      </p:sp>
      <p:pic>
        <p:nvPicPr>
          <p:cNvPr id="19" name="Picture 18"/>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32000" contrast="50000"/>
                    </a14:imgEffect>
                  </a14:imgLayer>
                </a14:imgProps>
              </a:ext>
              <a:ext uri="{28A0092B-C50C-407E-A947-70E740481C1C}">
                <a14:useLocalDpi xmlns:a14="http://schemas.microsoft.com/office/drawing/2010/main"/>
              </a:ext>
            </a:extLst>
          </a:blip>
          <a:stretch>
            <a:fillRect/>
          </a:stretch>
        </p:blipFill>
        <p:spPr>
          <a:xfrm>
            <a:off x="4184570" y="1492882"/>
            <a:ext cx="328296" cy="211328"/>
          </a:xfrm>
          <a:prstGeom prst="rect">
            <a:avLst/>
          </a:prstGeom>
          <a:noFill/>
        </p:spPr>
      </p:pic>
      <p:pic>
        <p:nvPicPr>
          <p:cNvPr id="20" name="Picture 19"/>
          <p:cNvPicPr>
            <a:picLocks noChangeAspect="1"/>
          </p:cNvPicPr>
          <p:nvPr/>
        </p:nvPicPr>
        <p:blipFill>
          <a:blip r:embed="rId7" cstate="hqprint">
            <a:extLst>
              <a:ext uri="{BEBA8EAE-BF5A-486C-A8C5-ECC9F3942E4B}">
                <a14:imgProps xmlns:a14="http://schemas.microsoft.com/office/drawing/2010/main">
                  <a14:imgLayer r:embed="rId8">
                    <a14:imgEffect>
                      <a14:artisticPaintBrush/>
                    </a14:imgEffect>
                    <a14:imgEffect>
                      <a14:sharpenSoften amount="14000"/>
                    </a14:imgEffect>
                    <a14:imgEffect>
                      <a14:brightnessContrast bright="91000" contrast="-40000"/>
                    </a14:imgEffect>
                  </a14:imgLayer>
                </a14:imgProps>
              </a:ext>
              <a:ext uri="{28A0092B-C50C-407E-A947-70E740481C1C}">
                <a14:useLocalDpi xmlns:a14="http://schemas.microsoft.com/office/drawing/2010/main"/>
              </a:ext>
            </a:extLst>
          </a:blip>
          <a:stretch>
            <a:fillRect/>
          </a:stretch>
        </p:blipFill>
        <p:spPr>
          <a:xfrm>
            <a:off x="4184729" y="1239479"/>
            <a:ext cx="310832" cy="200087"/>
          </a:xfrm>
          <a:prstGeom prst="rect">
            <a:avLst/>
          </a:prstGeom>
          <a:noFill/>
        </p:spPr>
      </p:pic>
      <p:pic>
        <p:nvPicPr>
          <p:cNvPr id="21" name="Picture 20"/>
          <p:cNvPicPr>
            <a:picLocks noChangeAspect="1"/>
          </p:cNvPicPr>
          <p:nvPr/>
        </p:nvPicPr>
        <p:blipFill>
          <a:blip r:embed="rId9" cstate="hqprint">
            <a:duotone>
              <a:prstClr val="black"/>
              <a:schemeClr val="accent1">
                <a:tint val="45000"/>
                <a:satMod val="400000"/>
              </a:schemeClr>
            </a:duotone>
            <a:extLst>
              <a:ext uri="{BEBA8EAE-BF5A-486C-A8C5-ECC9F3942E4B}">
                <a14:imgProps xmlns:a14="http://schemas.microsoft.com/office/drawing/2010/main">
                  <a14:imgLayer r:embed="rId8">
                    <a14:imgEffect>
                      <a14:artisticPaintBrush/>
                    </a14:imgEffect>
                    <a14:imgEffect>
                      <a14:sharpenSoften amount="14000"/>
                    </a14:imgEffect>
                    <a14:imgEffect>
                      <a14:colorTemperature colorTemp="5900"/>
                    </a14:imgEffect>
                    <a14:imgEffect>
                      <a14:brightnessContrast bright="-9000" contrast="-69000"/>
                    </a14:imgEffect>
                  </a14:imgLayer>
                </a14:imgProps>
              </a:ext>
              <a:ext uri="{28A0092B-C50C-407E-A947-70E740481C1C}">
                <a14:useLocalDpi xmlns:a14="http://schemas.microsoft.com/office/drawing/2010/main"/>
              </a:ext>
            </a:extLst>
          </a:blip>
          <a:stretch>
            <a:fillRect/>
          </a:stretch>
        </p:blipFill>
        <p:spPr>
          <a:xfrm>
            <a:off x="4555634" y="1495393"/>
            <a:ext cx="320489" cy="206303"/>
          </a:xfrm>
          <a:prstGeom prst="rect">
            <a:avLst/>
          </a:prstGeom>
          <a:noFill/>
        </p:spPr>
      </p:pic>
      <p:pic>
        <p:nvPicPr>
          <p:cNvPr id="23" name="Picture 22"/>
          <p:cNvPicPr>
            <a:picLocks noChangeAspect="1"/>
          </p:cNvPicPr>
          <p:nvPr/>
        </p:nvPicPr>
        <p:blipFill>
          <a:blip r:embed="rId10" cstate="hqprint">
            <a:alphaModFix/>
            <a:duotone>
              <a:prstClr val="black"/>
              <a:srgbClr val="00B050">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546770" y="1213780"/>
            <a:ext cx="338216" cy="217714"/>
          </a:xfrm>
          <a:prstGeom prst="rect">
            <a:avLst/>
          </a:prstGeom>
          <a:noFill/>
        </p:spPr>
      </p:pic>
    </p:spTree>
    <p:extLst>
      <p:ext uri="{BB962C8B-B14F-4D97-AF65-F5344CB8AC3E}">
        <p14:creationId xmlns:p14="http://schemas.microsoft.com/office/powerpoint/2010/main" val="1991466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10845"/>
          </a:xfrm>
        </p:spPr>
        <p:txBody>
          <a:bodyPr>
            <a:normAutofit/>
          </a:bodyPr>
          <a:lstStyle/>
          <a:p>
            <a:pPr algn="l"/>
            <a:r>
              <a:rPr lang="en-US" sz="3200" dirty="0" smtClean="0">
                <a:solidFill>
                  <a:srgbClr val="0432FF"/>
                </a:solidFill>
              </a:rPr>
              <a:t>(d) Model Aggregation</a:t>
            </a:r>
            <a:endParaRPr lang="en-US" sz="3200" dirty="0">
              <a:solidFill>
                <a:srgbClr val="0432FF"/>
              </a:solidFill>
            </a:endParaRPr>
          </a:p>
        </p:txBody>
      </p:sp>
      <p:pic>
        <p:nvPicPr>
          <p:cNvPr id="13316" name="Picture 4" descr="Image result for cloud computing">
            <a:extLst>
              <a:ext uri="{FF2B5EF4-FFF2-40B4-BE49-F238E27FC236}">
                <a16:creationId xmlns="" xmlns:a16="http://schemas.microsoft.com/office/drawing/2014/main" id="{AA3B78CE-0F85-CA46-BCD6-D4B64EDC87D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490654" y="1835473"/>
            <a:ext cx="1530942" cy="983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32000" contrast="50000"/>
                    </a14:imgEffect>
                  </a14:imgLayer>
                </a14:imgProps>
              </a:ext>
              <a:ext uri="{28A0092B-C50C-407E-A947-70E740481C1C}">
                <a14:useLocalDpi xmlns:a14="http://schemas.microsoft.com/office/drawing/2010/main"/>
              </a:ext>
            </a:extLst>
          </a:blip>
          <a:stretch>
            <a:fillRect/>
          </a:stretch>
        </p:blipFill>
        <p:spPr>
          <a:xfrm>
            <a:off x="1927829" y="2443951"/>
            <a:ext cx="328296" cy="211328"/>
          </a:xfrm>
          <a:prstGeom prst="rect">
            <a:avLst/>
          </a:prstGeom>
          <a:noFill/>
        </p:spPr>
      </p:pic>
      <p:pic>
        <p:nvPicPr>
          <p:cNvPr id="20" name="Picture 19"/>
          <p:cNvPicPr>
            <a:picLocks noChangeAspect="1"/>
          </p:cNvPicPr>
          <p:nvPr/>
        </p:nvPicPr>
        <p:blipFill>
          <a:blip r:embed="rId6" cstate="hqprint">
            <a:extLst>
              <a:ext uri="{BEBA8EAE-BF5A-486C-A8C5-ECC9F3942E4B}">
                <a14:imgProps xmlns:a14="http://schemas.microsoft.com/office/drawing/2010/main">
                  <a14:imgLayer r:embed="rId7">
                    <a14:imgEffect>
                      <a14:artisticPaintBrush/>
                    </a14:imgEffect>
                    <a14:imgEffect>
                      <a14:sharpenSoften amount="14000"/>
                    </a14:imgEffect>
                    <a14:imgEffect>
                      <a14:brightnessContrast bright="91000" contrast="-40000"/>
                    </a14:imgEffect>
                  </a14:imgLayer>
                </a14:imgProps>
              </a:ext>
              <a:ext uri="{28A0092B-C50C-407E-A947-70E740481C1C}">
                <a14:useLocalDpi xmlns:a14="http://schemas.microsoft.com/office/drawing/2010/main"/>
              </a:ext>
            </a:extLst>
          </a:blip>
          <a:stretch>
            <a:fillRect/>
          </a:stretch>
        </p:blipFill>
        <p:spPr>
          <a:xfrm>
            <a:off x="1927988" y="2190549"/>
            <a:ext cx="310832" cy="200087"/>
          </a:xfrm>
          <a:prstGeom prst="rect">
            <a:avLst/>
          </a:prstGeom>
          <a:noFill/>
        </p:spPr>
      </p:pic>
      <p:pic>
        <p:nvPicPr>
          <p:cNvPr id="21" name="Picture 20"/>
          <p:cNvPicPr>
            <a:picLocks noChangeAspect="1"/>
          </p:cNvPicPr>
          <p:nvPr/>
        </p:nvPicPr>
        <p:blipFill>
          <a:blip r:embed="rId8" cstate="hqprint">
            <a:duotone>
              <a:prstClr val="black"/>
              <a:schemeClr val="accent1">
                <a:tint val="45000"/>
                <a:satMod val="400000"/>
              </a:schemeClr>
            </a:duotone>
            <a:extLst>
              <a:ext uri="{BEBA8EAE-BF5A-486C-A8C5-ECC9F3942E4B}">
                <a14:imgProps xmlns:a14="http://schemas.microsoft.com/office/drawing/2010/main">
                  <a14:imgLayer r:embed="rId7">
                    <a14:imgEffect>
                      <a14:artisticPaintBrush/>
                    </a14:imgEffect>
                    <a14:imgEffect>
                      <a14:sharpenSoften amount="14000"/>
                    </a14:imgEffect>
                    <a14:imgEffect>
                      <a14:colorTemperature colorTemp="5900"/>
                    </a14:imgEffect>
                    <a14:imgEffect>
                      <a14:brightnessContrast bright="-9000" contrast="-69000"/>
                    </a14:imgEffect>
                  </a14:imgLayer>
                </a14:imgProps>
              </a:ext>
              <a:ext uri="{28A0092B-C50C-407E-A947-70E740481C1C}">
                <a14:useLocalDpi xmlns:a14="http://schemas.microsoft.com/office/drawing/2010/main"/>
              </a:ext>
            </a:extLst>
          </a:blip>
          <a:stretch>
            <a:fillRect/>
          </a:stretch>
        </p:blipFill>
        <p:spPr>
          <a:xfrm>
            <a:off x="2298893" y="2446463"/>
            <a:ext cx="320489" cy="206303"/>
          </a:xfrm>
          <a:prstGeom prst="rect">
            <a:avLst/>
          </a:prstGeom>
          <a:noFill/>
        </p:spPr>
      </p:pic>
      <p:pic>
        <p:nvPicPr>
          <p:cNvPr id="23" name="Picture 22"/>
          <p:cNvPicPr>
            <a:picLocks noChangeAspect="1"/>
          </p:cNvPicPr>
          <p:nvPr/>
        </p:nvPicPr>
        <p:blipFill>
          <a:blip r:embed="rId9" cstate="hqprint">
            <a:alphaModFix/>
            <a:duotone>
              <a:prstClr val="black"/>
              <a:srgbClr val="00B050">
                <a:tint val="45000"/>
                <a:satMod val="400000"/>
              </a:srgb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2290030" y="2164850"/>
            <a:ext cx="338216" cy="217714"/>
          </a:xfrm>
          <a:prstGeom prst="rect">
            <a:avLst/>
          </a:prstGeom>
          <a:noFill/>
        </p:spPr>
      </p:pic>
      <p:pic>
        <p:nvPicPr>
          <p:cNvPr id="24" name="Picture 4" descr="Image result for cloud computing">
            <a:extLst>
              <a:ext uri="{FF2B5EF4-FFF2-40B4-BE49-F238E27FC236}">
                <a16:creationId xmlns="" xmlns:a16="http://schemas.microsoft.com/office/drawing/2014/main" id="{AA3B78CE-0F85-CA46-BCD6-D4B64EDC87D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843423" y="1835473"/>
            <a:ext cx="1530942" cy="983205"/>
          </a:xfrm>
          <a:prstGeom prst="rect">
            <a:avLst/>
          </a:prstGeom>
          <a:noFill/>
          <a:extLst>
            <a:ext uri="{909E8E84-426E-40DD-AFC4-6F175D3DCCD1}">
              <a14:hiddenFill xmlns:a14="http://schemas.microsoft.com/office/drawing/2010/main">
                <a:solidFill>
                  <a:srgbClr val="FFFFFF"/>
                </a:solidFill>
              </a14:hiddenFill>
            </a:ext>
          </a:extLst>
        </p:spPr>
      </p:pic>
      <p:sp>
        <p:nvSpPr>
          <p:cNvPr id="25" name="5-point Star 8">
            <a:extLst>
              <a:ext uri="{FF2B5EF4-FFF2-40B4-BE49-F238E27FC236}">
                <a16:creationId xmlns="" xmlns:a16="http://schemas.microsoft.com/office/drawing/2014/main" id="{D1006CE8-52AB-BF40-B347-71885F7272D2}"/>
              </a:ext>
            </a:extLst>
          </p:cNvPr>
          <p:cNvSpPr/>
          <p:nvPr/>
        </p:nvSpPr>
        <p:spPr>
          <a:xfrm>
            <a:off x="6380625" y="2164850"/>
            <a:ext cx="456538" cy="371459"/>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ight Arrow 4"/>
          <p:cNvSpPr/>
          <p:nvPr/>
        </p:nvSpPr>
        <p:spPr>
          <a:xfrm>
            <a:off x="3820972" y="2095967"/>
            <a:ext cx="1292902" cy="46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 xmlns:a16="http://schemas.microsoft.com/office/drawing/2014/main" id="{9F19A52C-4803-C744-80D7-7CC716010181}"/>
              </a:ext>
            </a:extLst>
          </p:cNvPr>
          <p:cNvSpPr/>
          <p:nvPr/>
        </p:nvSpPr>
        <p:spPr>
          <a:xfrm>
            <a:off x="628650" y="3382504"/>
            <a:ext cx="7886700" cy="656192"/>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The server aggregates these model weights (typically by averaging) to construct an improved global model.</a:t>
            </a:r>
          </a:p>
        </p:txBody>
      </p:sp>
      <p:sp>
        <p:nvSpPr>
          <p:cNvPr id="27" name="Rectangle 26">
            <a:extLst>
              <a:ext uri="{FF2B5EF4-FFF2-40B4-BE49-F238E27FC236}">
                <a16:creationId xmlns="" xmlns:a16="http://schemas.microsoft.com/office/drawing/2014/main" id="{9F19A52C-4803-C744-80D7-7CC716010181}"/>
              </a:ext>
            </a:extLst>
          </p:cNvPr>
          <p:cNvSpPr/>
          <p:nvPr/>
        </p:nvSpPr>
        <p:spPr>
          <a:xfrm>
            <a:off x="3451569" y="1448515"/>
            <a:ext cx="1961881" cy="509791"/>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Federated Average</a:t>
            </a:r>
          </a:p>
        </p:txBody>
      </p:sp>
    </p:spTree>
    <p:extLst>
      <p:ext uri="{BB962C8B-B14F-4D97-AF65-F5344CB8AC3E}">
        <p14:creationId xmlns:p14="http://schemas.microsoft.com/office/powerpoint/2010/main" val="15569075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49348"/>
          </a:xfrm>
        </p:spPr>
        <p:txBody>
          <a:bodyPr>
            <a:normAutofit/>
          </a:bodyPr>
          <a:lstStyle/>
          <a:p>
            <a:pPr algn="l"/>
            <a:r>
              <a:rPr lang="en-US" sz="3200" dirty="0" smtClean="0">
                <a:solidFill>
                  <a:srgbClr val="0432FF"/>
                </a:solidFill>
              </a:rPr>
              <a:t>Federated Learning </a:t>
            </a:r>
            <a:r>
              <a:rPr lang="en-US" sz="3200" dirty="0" smtClean="0">
                <a:solidFill>
                  <a:srgbClr val="C00000"/>
                </a:solidFill>
              </a:rPr>
              <a:t>(Rinse, Repeat)</a:t>
            </a:r>
            <a:endParaRPr lang="en-US" sz="3200" dirty="0">
              <a:solidFill>
                <a:srgbClr val="C00000"/>
              </a:solidFill>
            </a:endParaRPr>
          </a:p>
        </p:txBody>
      </p:sp>
      <p:pic>
        <p:nvPicPr>
          <p:cNvPr id="4" name="Picture 6" descr="Image result for robot icon">
            <a:extLst>
              <a:ext uri="{FF2B5EF4-FFF2-40B4-BE49-F238E27FC236}">
                <a16:creationId xmlns="" xmlns:a16="http://schemas.microsoft.com/office/drawing/2014/main" id="{A12606CA-8106-8841-9A09-F0C27017FA9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97255" y="2445527"/>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robot icon">
            <a:extLst>
              <a:ext uri="{FF2B5EF4-FFF2-40B4-BE49-F238E27FC236}">
                <a16:creationId xmlns="" xmlns:a16="http://schemas.microsoft.com/office/drawing/2014/main" id="{248034E5-4B04-DE41-BF45-BC873CCCC131}"/>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087675" y="2445527"/>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robot icon">
            <a:extLst>
              <a:ext uri="{FF2B5EF4-FFF2-40B4-BE49-F238E27FC236}">
                <a16:creationId xmlns="" xmlns:a16="http://schemas.microsoft.com/office/drawing/2014/main" id="{A004C983-0467-9246-B466-AE85125443F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578095" y="2445527"/>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robot icon">
            <a:extLst>
              <a:ext uri="{FF2B5EF4-FFF2-40B4-BE49-F238E27FC236}">
                <a16:creationId xmlns="" xmlns:a16="http://schemas.microsoft.com/office/drawing/2014/main" id="{DDDD5747-4719-AC4B-93D9-9D931138E811}"/>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068515" y="2445527"/>
            <a:ext cx="1415288" cy="1415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loud computing">
            <a:extLst>
              <a:ext uri="{FF2B5EF4-FFF2-40B4-BE49-F238E27FC236}">
                <a16:creationId xmlns="" xmlns:a16="http://schemas.microsoft.com/office/drawing/2014/main" id="{97A6C3CE-D9EC-7543-815D-26957CC5CEC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812624" y="923192"/>
            <a:ext cx="1530942" cy="983205"/>
          </a:xfrm>
          <a:prstGeom prst="rect">
            <a:avLst/>
          </a:prstGeom>
          <a:noFill/>
          <a:extLst>
            <a:ext uri="{909E8E84-426E-40DD-AFC4-6F175D3DCCD1}">
              <a14:hiddenFill xmlns:a14="http://schemas.microsoft.com/office/drawing/2010/main">
                <a:solidFill>
                  <a:srgbClr val="FFFFFF"/>
                </a:solidFill>
              </a14:hiddenFill>
            </a:ext>
          </a:extLst>
        </p:spPr>
      </p:pic>
      <p:sp>
        <p:nvSpPr>
          <p:cNvPr id="9" name="5-point Star 8">
            <a:extLst>
              <a:ext uri="{FF2B5EF4-FFF2-40B4-BE49-F238E27FC236}">
                <a16:creationId xmlns="" xmlns:a16="http://schemas.microsoft.com/office/drawing/2014/main" id="{D1006CE8-52AB-BF40-B347-71885F7272D2}"/>
              </a:ext>
            </a:extLst>
          </p:cNvPr>
          <p:cNvSpPr/>
          <p:nvPr/>
        </p:nvSpPr>
        <p:spPr>
          <a:xfrm>
            <a:off x="4350783" y="1283117"/>
            <a:ext cx="456538" cy="371459"/>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 xmlns:a16="http://schemas.microsoft.com/office/drawing/2014/main" id="{6193C0E5-4AED-394F-93B1-C1387EAA0DCF}"/>
              </a:ext>
            </a:extLst>
          </p:cNvPr>
          <p:cNvCxnSpPr/>
          <p:nvPr/>
        </p:nvCxnSpPr>
        <p:spPr>
          <a:xfrm flipV="1">
            <a:off x="2438476" y="1799090"/>
            <a:ext cx="1127501" cy="569563"/>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189CFE0B-C8DA-6240-BECD-7C0CA82B286C}"/>
              </a:ext>
            </a:extLst>
          </p:cNvPr>
          <p:cNvCxnSpPr/>
          <p:nvPr/>
        </p:nvCxnSpPr>
        <p:spPr>
          <a:xfrm flipV="1">
            <a:off x="3972807" y="1985070"/>
            <a:ext cx="244099" cy="383583"/>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3207BA49-DF3D-CA47-B866-421FCFFCCD20}"/>
              </a:ext>
            </a:extLst>
          </p:cNvPr>
          <p:cNvCxnSpPr>
            <a:cxnSpLocks/>
          </p:cNvCxnSpPr>
          <p:nvPr/>
        </p:nvCxnSpPr>
        <p:spPr>
          <a:xfrm flipH="1" flipV="1">
            <a:off x="4899898" y="2027917"/>
            <a:ext cx="244100" cy="383584"/>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B6AD1023-16DF-994F-B81D-96FBF1FE819B}"/>
              </a:ext>
            </a:extLst>
          </p:cNvPr>
          <p:cNvCxnSpPr/>
          <p:nvPr/>
        </p:nvCxnSpPr>
        <p:spPr>
          <a:xfrm flipH="1" flipV="1">
            <a:off x="5472269" y="1841938"/>
            <a:ext cx="1092629" cy="526715"/>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4" descr="Image result for cloud computing">
            <a:extLst>
              <a:ext uri="{FF2B5EF4-FFF2-40B4-BE49-F238E27FC236}">
                <a16:creationId xmlns="" xmlns:a16="http://schemas.microsoft.com/office/drawing/2014/main" id="{97A6C3CE-D9EC-7543-815D-26957CC5CEC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595457" y="3020957"/>
            <a:ext cx="383693" cy="246416"/>
          </a:xfrm>
          <a:prstGeom prst="rect">
            <a:avLst/>
          </a:prstGeom>
          <a:noFill/>
          <a:extLst>
            <a:ext uri="{909E8E84-426E-40DD-AFC4-6F175D3DCCD1}">
              <a14:hiddenFill xmlns:a14="http://schemas.microsoft.com/office/drawing/2010/main">
                <a:solidFill>
                  <a:srgbClr val="FFFFFF"/>
                </a:solidFill>
              </a14:hiddenFill>
            </a:ext>
          </a:extLst>
        </p:spPr>
      </p:pic>
      <p:sp>
        <p:nvSpPr>
          <p:cNvPr id="20" name="5-point Star 8">
            <a:extLst>
              <a:ext uri="{FF2B5EF4-FFF2-40B4-BE49-F238E27FC236}">
                <a16:creationId xmlns="" xmlns:a16="http://schemas.microsoft.com/office/drawing/2014/main" id="{D1006CE8-52AB-BF40-B347-71885F7272D2}"/>
              </a:ext>
            </a:extLst>
          </p:cNvPr>
          <p:cNvSpPr/>
          <p:nvPr/>
        </p:nvSpPr>
        <p:spPr>
          <a:xfrm>
            <a:off x="6739021" y="3089008"/>
            <a:ext cx="136169" cy="103615"/>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4" descr="Image result for cloud computing">
            <a:extLst>
              <a:ext uri="{FF2B5EF4-FFF2-40B4-BE49-F238E27FC236}">
                <a16:creationId xmlns="" xmlns:a16="http://schemas.microsoft.com/office/drawing/2014/main" id="{97A6C3CE-D9EC-7543-815D-26957CC5CEC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099488" y="3020957"/>
            <a:ext cx="383693" cy="246416"/>
          </a:xfrm>
          <a:prstGeom prst="rect">
            <a:avLst/>
          </a:prstGeom>
          <a:noFill/>
          <a:extLst>
            <a:ext uri="{909E8E84-426E-40DD-AFC4-6F175D3DCCD1}">
              <a14:hiddenFill xmlns:a14="http://schemas.microsoft.com/office/drawing/2010/main">
                <a:solidFill>
                  <a:srgbClr val="FFFFFF"/>
                </a:solidFill>
              </a14:hiddenFill>
            </a:ext>
          </a:extLst>
        </p:spPr>
      </p:pic>
      <p:sp>
        <p:nvSpPr>
          <p:cNvPr id="22" name="5-point Star 8">
            <a:extLst>
              <a:ext uri="{FF2B5EF4-FFF2-40B4-BE49-F238E27FC236}">
                <a16:creationId xmlns="" xmlns:a16="http://schemas.microsoft.com/office/drawing/2014/main" id="{D1006CE8-52AB-BF40-B347-71885F7272D2}"/>
              </a:ext>
            </a:extLst>
          </p:cNvPr>
          <p:cNvSpPr/>
          <p:nvPr/>
        </p:nvSpPr>
        <p:spPr>
          <a:xfrm>
            <a:off x="2243052" y="3089008"/>
            <a:ext cx="136169" cy="103615"/>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4" descr="Image result for cloud computing">
            <a:extLst>
              <a:ext uri="{FF2B5EF4-FFF2-40B4-BE49-F238E27FC236}">
                <a16:creationId xmlns="" xmlns:a16="http://schemas.microsoft.com/office/drawing/2014/main" id="{97A6C3CE-D9EC-7543-815D-26957CC5CEC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603595" y="3020957"/>
            <a:ext cx="383693" cy="246416"/>
          </a:xfrm>
          <a:prstGeom prst="rect">
            <a:avLst/>
          </a:prstGeom>
          <a:noFill/>
          <a:extLst>
            <a:ext uri="{909E8E84-426E-40DD-AFC4-6F175D3DCCD1}">
              <a14:hiddenFill xmlns:a14="http://schemas.microsoft.com/office/drawing/2010/main">
                <a:solidFill>
                  <a:srgbClr val="FFFFFF"/>
                </a:solidFill>
              </a14:hiddenFill>
            </a:ext>
          </a:extLst>
        </p:spPr>
      </p:pic>
      <p:sp>
        <p:nvSpPr>
          <p:cNvPr id="24" name="5-point Star 8">
            <a:extLst>
              <a:ext uri="{FF2B5EF4-FFF2-40B4-BE49-F238E27FC236}">
                <a16:creationId xmlns="" xmlns:a16="http://schemas.microsoft.com/office/drawing/2014/main" id="{D1006CE8-52AB-BF40-B347-71885F7272D2}"/>
              </a:ext>
            </a:extLst>
          </p:cNvPr>
          <p:cNvSpPr/>
          <p:nvPr/>
        </p:nvSpPr>
        <p:spPr>
          <a:xfrm>
            <a:off x="3747159" y="3089008"/>
            <a:ext cx="136169" cy="103615"/>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4" descr="Image result for cloud computing">
            <a:extLst>
              <a:ext uri="{FF2B5EF4-FFF2-40B4-BE49-F238E27FC236}">
                <a16:creationId xmlns="" xmlns:a16="http://schemas.microsoft.com/office/drawing/2014/main" id="{97A6C3CE-D9EC-7543-815D-26957CC5CEC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088576" y="3020957"/>
            <a:ext cx="383693" cy="246416"/>
          </a:xfrm>
          <a:prstGeom prst="rect">
            <a:avLst/>
          </a:prstGeom>
          <a:noFill/>
          <a:extLst>
            <a:ext uri="{909E8E84-426E-40DD-AFC4-6F175D3DCCD1}">
              <a14:hiddenFill xmlns:a14="http://schemas.microsoft.com/office/drawing/2010/main">
                <a:solidFill>
                  <a:srgbClr val="FFFFFF"/>
                </a:solidFill>
              </a14:hiddenFill>
            </a:ext>
          </a:extLst>
        </p:spPr>
      </p:pic>
      <p:sp>
        <p:nvSpPr>
          <p:cNvPr id="26" name="5-point Star 8">
            <a:extLst>
              <a:ext uri="{FF2B5EF4-FFF2-40B4-BE49-F238E27FC236}">
                <a16:creationId xmlns="" xmlns:a16="http://schemas.microsoft.com/office/drawing/2014/main" id="{D1006CE8-52AB-BF40-B347-71885F7272D2}"/>
              </a:ext>
            </a:extLst>
          </p:cNvPr>
          <p:cNvSpPr/>
          <p:nvPr/>
        </p:nvSpPr>
        <p:spPr>
          <a:xfrm>
            <a:off x="5232139" y="3089008"/>
            <a:ext cx="136169" cy="103615"/>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 xmlns:a16="http://schemas.microsoft.com/office/drawing/2014/main" id="{9F19A52C-4803-C744-80D7-7CC716010181}"/>
              </a:ext>
            </a:extLst>
          </p:cNvPr>
          <p:cNvSpPr/>
          <p:nvPr/>
        </p:nvSpPr>
        <p:spPr>
          <a:xfrm>
            <a:off x="2676335" y="3937689"/>
            <a:ext cx="3805434" cy="321642"/>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devices receive the updated model.</a:t>
            </a:r>
          </a:p>
        </p:txBody>
      </p:sp>
    </p:spTree>
    <p:extLst>
      <p:ext uri="{BB962C8B-B14F-4D97-AF65-F5344CB8AC3E}">
        <p14:creationId xmlns:p14="http://schemas.microsoft.com/office/powerpoint/2010/main" val="1741916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206389"/>
            <a:ext cx="7886700" cy="549749"/>
          </a:xfrm>
        </p:spPr>
        <p:txBody>
          <a:bodyPr/>
          <a:lstStyle/>
          <a:p>
            <a:pPr algn="l"/>
            <a:r>
              <a:rPr lang="en-US" sz="3200" dirty="0" smtClean="0">
                <a:solidFill>
                  <a:srgbClr val="0432FF"/>
                </a:solidFill>
              </a:rPr>
              <a:t>Use Case</a:t>
            </a:r>
            <a:endParaRPr lang="en-US" sz="3200" dirty="0">
              <a:solidFill>
                <a:srgbClr val="0432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906" y="756138"/>
            <a:ext cx="5218186" cy="3535727"/>
          </a:xfrm>
          <a:prstGeom prst="rect">
            <a:avLst/>
          </a:prstGeom>
        </p:spPr>
      </p:pic>
    </p:spTree>
    <p:extLst>
      <p:ext uri="{BB962C8B-B14F-4D97-AF65-F5344CB8AC3E}">
        <p14:creationId xmlns:p14="http://schemas.microsoft.com/office/powerpoint/2010/main" val="720628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61425"/>
          </a:xfrm>
        </p:spPr>
        <p:txBody>
          <a:bodyPr/>
          <a:lstStyle/>
          <a:p>
            <a:pPr algn="l"/>
            <a:r>
              <a:rPr lang="en-US" sz="3200" dirty="0" smtClean="0">
                <a:solidFill>
                  <a:srgbClr val="0432FF"/>
                </a:solidFill>
              </a:rPr>
              <a:t>Tools- Choices</a:t>
            </a:r>
            <a:endParaRPr lang="en-US" sz="3200" dirty="0">
              <a:solidFill>
                <a:srgbClr val="0432FF"/>
              </a:solidFill>
            </a:endParaRP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28462" y="2345528"/>
            <a:ext cx="1630180" cy="730771"/>
          </a:xfrm>
          <a:prstGeom prst="rect">
            <a:avLst/>
          </a:prstGeom>
        </p:spPr>
      </p:pic>
      <p:pic>
        <p:nvPicPr>
          <p:cNvPr id="7" name="Picture 6"/>
          <p:cNvPicPr>
            <a:picLocks noChangeAspect="1"/>
          </p:cNvPicPr>
          <p:nvPr/>
        </p:nvPicPr>
        <p:blipFill>
          <a:blip r:embed="rId4"/>
          <a:stretch>
            <a:fillRect/>
          </a:stretch>
        </p:blipFill>
        <p:spPr>
          <a:xfrm>
            <a:off x="6281501" y="1921967"/>
            <a:ext cx="2324100" cy="285750"/>
          </a:xfrm>
          <a:prstGeom prst="rect">
            <a:avLst/>
          </a:prstGeom>
          <a:solidFill>
            <a:srgbClr val="002060"/>
          </a:solidFill>
        </p:spPr>
      </p:pic>
      <p:pic>
        <p:nvPicPr>
          <p:cNvPr id="8" name="Picture 7"/>
          <p:cNvPicPr>
            <a:picLocks noChangeAspect="1"/>
          </p:cNvPicPr>
          <p:nvPr/>
        </p:nvPicPr>
        <p:blipFill>
          <a:blip r:embed="rId5"/>
          <a:stretch>
            <a:fillRect/>
          </a:stretch>
        </p:blipFill>
        <p:spPr>
          <a:xfrm>
            <a:off x="3154647" y="1706109"/>
            <a:ext cx="2835639" cy="1346929"/>
          </a:xfrm>
          <a:prstGeom prst="rect">
            <a:avLst/>
          </a:prstGeom>
        </p:spPr>
      </p:pic>
      <p:pic>
        <p:nvPicPr>
          <p:cNvPr id="9" name="Picture 8"/>
          <p:cNvPicPr>
            <a:picLocks noChangeAspect="1"/>
          </p:cNvPicPr>
          <p:nvPr/>
        </p:nvPicPr>
        <p:blipFill>
          <a:blip r:embed="rId6"/>
          <a:stretch>
            <a:fillRect/>
          </a:stretch>
        </p:blipFill>
        <p:spPr>
          <a:xfrm>
            <a:off x="628650" y="1762321"/>
            <a:ext cx="2234783" cy="755882"/>
          </a:xfrm>
          <a:prstGeom prst="rect">
            <a:avLst/>
          </a:prstGeom>
        </p:spPr>
      </p:pic>
      <p:pic>
        <p:nvPicPr>
          <p:cNvPr id="10" name="Picture 9"/>
          <p:cNvPicPr>
            <a:picLocks noChangeAspect="1"/>
          </p:cNvPicPr>
          <p:nvPr/>
        </p:nvPicPr>
        <p:blipFill>
          <a:blip r:embed="rId7"/>
          <a:stretch>
            <a:fillRect/>
          </a:stretch>
        </p:blipFill>
        <p:spPr>
          <a:xfrm>
            <a:off x="940320" y="2486555"/>
            <a:ext cx="1443740" cy="811199"/>
          </a:xfrm>
          <a:prstGeom prst="rect">
            <a:avLst/>
          </a:prstGeom>
        </p:spPr>
      </p:pic>
    </p:spTree>
    <p:extLst>
      <p:ext uri="{BB962C8B-B14F-4D97-AF65-F5344CB8AC3E}">
        <p14:creationId xmlns:p14="http://schemas.microsoft.com/office/powerpoint/2010/main" val="1206271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79010"/>
          </a:xfrm>
        </p:spPr>
        <p:txBody>
          <a:bodyPr>
            <a:noAutofit/>
          </a:bodyPr>
          <a:lstStyle/>
          <a:p>
            <a:pPr algn="l"/>
            <a:r>
              <a:rPr lang="en-US" sz="3200" dirty="0" smtClean="0">
                <a:solidFill>
                  <a:srgbClr val="0432FF"/>
                </a:solidFill>
              </a:rPr>
              <a:t>We use </a:t>
            </a:r>
            <a:r>
              <a:rPr lang="en-US" sz="3200" dirty="0" err="1" smtClean="0">
                <a:solidFill>
                  <a:srgbClr val="C00000"/>
                </a:solidFill>
              </a:rPr>
              <a:t>PySyft</a:t>
            </a:r>
            <a:endParaRPr lang="en-US" sz="3200" dirty="0">
              <a:solidFill>
                <a:srgbClr val="C00000"/>
              </a:solidFill>
            </a:endParaRPr>
          </a:p>
        </p:txBody>
      </p:sp>
      <p:sp>
        <p:nvSpPr>
          <p:cNvPr id="4" name="TextBox 3">
            <a:extLst>
              <a:ext uri="{FF2B5EF4-FFF2-40B4-BE49-F238E27FC236}">
                <a16:creationId xmlns="" xmlns:a16="http://schemas.microsoft.com/office/drawing/2014/main" id="{E03190DB-93C3-5240-8006-60AB9559E797}"/>
              </a:ext>
            </a:extLst>
          </p:cNvPr>
          <p:cNvSpPr txBox="1"/>
          <p:nvPr/>
        </p:nvSpPr>
        <p:spPr>
          <a:xfrm>
            <a:off x="3148093" y="1162249"/>
            <a:ext cx="2847814" cy="461665"/>
          </a:xfrm>
          <a:prstGeom prst="rect">
            <a:avLst/>
          </a:prstGeom>
          <a:noFill/>
        </p:spPr>
        <p:txBody>
          <a:bodyPr wrap="square" rtlCol="0">
            <a:spAutoFit/>
          </a:bodyPr>
          <a:lstStyle/>
          <a:p>
            <a:pPr algn="ctr"/>
            <a:r>
              <a:rPr lang="en-US" sz="2400" dirty="0">
                <a:solidFill>
                  <a:srgbClr val="0432FF"/>
                </a:solidFill>
              </a:rPr>
              <a:t>Our journey</a:t>
            </a:r>
          </a:p>
        </p:txBody>
      </p:sp>
      <p:sp>
        <p:nvSpPr>
          <p:cNvPr id="6" name="Rectangle 5">
            <a:extLst>
              <a:ext uri="{FF2B5EF4-FFF2-40B4-BE49-F238E27FC236}">
                <a16:creationId xmlns="" xmlns:a16="http://schemas.microsoft.com/office/drawing/2014/main" id="{E7837686-D739-5649-9795-ED48B83AAF34}"/>
              </a:ext>
            </a:extLst>
          </p:cNvPr>
          <p:cNvSpPr/>
          <p:nvPr/>
        </p:nvSpPr>
        <p:spPr>
          <a:xfrm>
            <a:off x="2718094" y="2023067"/>
            <a:ext cx="1550663" cy="10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K-Means + Isolation Forest + </a:t>
            </a:r>
            <a:r>
              <a:rPr lang="en-US" sz="1600" dirty="0" err="1"/>
              <a:t>Oneclass</a:t>
            </a:r>
            <a:r>
              <a:rPr lang="en-US" sz="1600" dirty="0"/>
              <a:t> SVM</a:t>
            </a:r>
          </a:p>
        </p:txBody>
      </p:sp>
      <p:sp>
        <p:nvSpPr>
          <p:cNvPr id="10" name="TextBox 9">
            <a:extLst>
              <a:ext uri="{FF2B5EF4-FFF2-40B4-BE49-F238E27FC236}">
                <a16:creationId xmlns="" xmlns:a16="http://schemas.microsoft.com/office/drawing/2014/main" id="{DB00D5FF-E349-2348-87BB-9F1DB477B9CE}"/>
              </a:ext>
            </a:extLst>
          </p:cNvPr>
          <p:cNvSpPr txBox="1"/>
          <p:nvPr/>
        </p:nvSpPr>
        <p:spPr>
          <a:xfrm>
            <a:off x="1144154" y="3209687"/>
            <a:ext cx="3011786" cy="369332"/>
          </a:xfrm>
          <a:prstGeom prst="rect">
            <a:avLst/>
          </a:prstGeom>
          <a:solidFill>
            <a:schemeClr val="bg1">
              <a:lumMod val="85000"/>
            </a:schemeClr>
          </a:solidFill>
          <a:ln>
            <a:solidFill>
              <a:schemeClr val="accent1">
                <a:shade val="50000"/>
              </a:schemeClr>
            </a:solidFill>
          </a:ln>
        </p:spPr>
        <p:txBody>
          <a:bodyPr wrap="square" rtlCol="0">
            <a:spAutoFit/>
          </a:bodyPr>
          <a:lstStyle/>
          <a:p>
            <a:pPr algn="ctr"/>
            <a:r>
              <a:rPr lang="en-US" dirty="0">
                <a:solidFill>
                  <a:srgbClr val="002060"/>
                </a:solidFill>
              </a:rPr>
              <a:t>Unsupervised</a:t>
            </a:r>
          </a:p>
        </p:txBody>
      </p:sp>
      <p:sp>
        <p:nvSpPr>
          <p:cNvPr id="11" name="TextBox 10">
            <a:extLst>
              <a:ext uri="{FF2B5EF4-FFF2-40B4-BE49-F238E27FC236}">
                <a16:creationId xmlns="" xmlns:a16="http://schemas.microsoft.com/office/drawing/2014/main" id="{EB73ECCB-2692-5E4E-939E-0B1E5CF7FACC}"/>
              </a:ext>
            </a:extLst>
          </p:cNvPr>
          <p:cNvSpPr txBox="1"/>
          <p:nvPr/>
        </p:nvSpPr>
        <p:spPr>
          <a:xfrm>
            <a:off x="4937989" y="3209687"/>
            <a:ext cx="3002946" cy="369332"/>
          </a:xfrm>
          <a:prstGeom prst="rect">
            <a:avLst/>
          </a:prstGeom>
          <a:solidFill>
            <a:srgbClr val="00B050"/>
          </a:solidFill>
          <a:ln>
            <a:solidFill>
              <a:schemeClr val="accent1">
                <a:shade val="50000"/>
              </a:schemeClr>
            </a:solidFill>
          </a:ln>
        </p:spPr>
        <p:txBody>
          <a:bodyPr wrap="square" rtlCol="0">
            <a:spAutoFit/>
          </a:bodyPr>
          <a:lstStyle/>
          <a:p>
            <a:pPr algn="ctr"/>
            <a:r>
              <a:rPr lang="en-US" dirty="0">
                <a:solidFill>
                  <a:srgbClr val="FFFF00"/>
                </a:solidFill>
              </a:rPr>
              <a:t>Unsupervised + Supervised</a:t>
            </a:r>
          </a:p>
        </p:txBody>
      </p:sp>
      <p:cxnSp>
        <p:nvCxnSpPr>
          <p:cNvPr id="13" name="Straight Connector 12">
            <a:extLst>
              <a:ext uri="{FF2B5EF4-FFF2-40B4-BE49-F238E27FC236}">
                <a16:creationId xmlns="" xmlns:a16="http://schemas.microsoft.com/office/drawing/2014/main" id="{211AF585-8D20-BE45-9B16-327A4F9F0AD1}"/>
              </a:ext>
            </a:extLst>
          </p:cNvPr>
          <p:cNvCxnSpPr/>
          <p:nvPr/>
        </p:nvCxnSpPr>
        <p:spPr>
          <a:xfrm>
            <a:off x="4546964" y="1791246"/>
            <a:ext cx="0" cy="2103896"/>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E7837686-D739-5649-9795-ED48B83AAF34}"/>
              </a:ext>
            </a:extLst>
          </p:cNvPr>
          <p:cNvSpPr/>
          <p:nvPr/>
        </p:nvSpPr>
        <p:spPr>
          <a:xfrm>
            <a:off x="4806104" y="2023067"/>
            <a:ext cx="1550663" cy="10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Auto-Encoder</a:t>
            </a:r>
          </a:p>
        </p:txBody>
      </p:sp>
      <p:sp>
        <p:nvSpPr>
          <p:cNvPr id="14" name="Rectangle 13">
            <a:extLst>
              <a:ext uri="{FF2B5EF4-FFF2-40B4-BE49-F238E27FC236}">
                <a16:creationId xmlns="" xmlns:a16="http://schemas.microsoft.com/office/drawing/2014/main" id="{E7837686-D739-5649-9795-ED48B83AAF34}"/>
              </a:ext>
            </a:extLst>
          </p:cNvPr>
          <p:cNvSpPr/>
          <p:nvPr/>
        </p:nvSpPr>
        <p:spPr>
          <a:xfrm>
            <a:off x="6503090" y="2023067"/>
            <a:ext cx="1550663" cy="10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Federated Learning</a:t>
            </a:r>
          </a:p>
        </p:txBody>
      </p:sp>
      <p:sp>
        <p:nvSpPr>
          <p:cNvPr id="15" name="Rectangle 14">
            <a:extLst>
              <a:ext uri="{FF2B5EF4-FFF2-40B4-BE49-F238E27FC236}">
                <a16:creationId xmlns="" xmlns:a16="http://schemas.microsoft.com/office/drawing/2014/main" id="{E7837686-D739-5649-9795-ED48B83AAF34}"/>
              </a:ext>
            </a:extLst>
          </p:cNvPr>
          <p:cNvSpPr/>
          <p:nvPr/>
        </p:nvSpPr>
        <p:spPr>
          <a:xfrm>
            <a:off x="1021109" y="2023066"/>
            <a:ext cx="1550663" cy="10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Rules + Z-score</a:t>
            </a:r>
          </a:p>
        </p:txBody>
      </p:sp>
    </p:spTree>
    <p:extLst>
      <p:ext uri="{BB962C8B-B14F-4D97-AF65-F5344CB8AC3E}">
        <p14:creationId xmlns:p14="http://schemas.microsoft.com/office/powerpoint/2010/main" val="1124065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0917" y="0"/>
            <a:ext cx="7460979" cy="4196801"/>
          </a:xfrm>
          <a:prstGeom prst="rect">
            <a:avLst/>
          </a:prstGeom>
        </p:spPr>
      </p:pic>
      <p:sp>
        <p:nvSpPr>
          <p:cNvPr id="6" name="Title 1"/>
          <p:cNvSpPr>
            <a:spLocks noGrp="1"/>
          </p:cNvSpPr>
          <p:nvPr>
            <p:ph type="title"/>
          </p:nvPr>
        </p:nvSpPr>
        <p:spPr>
          <a:xfrm>
            <a:off x="3649637" y="2142762"/>
            <a:ext cx="1844727" cy="673590"/>
          </a:xfrm>
        </p:spPr>
        <p:txBody>
          <a:bodyPr>
            <a:normAutofit/>
          </a:bodyPr>
          <a:lstStyle/>
          <a:p>
            <a:pPr algn="ctr"/>
            <a:r>
              <a:rPr lang="en-US" sz="3600" b="1" dirty="0">
                <a:solidFill>
                  <a:srgbClr val="FFFC00"/>
                </a:solidFill>
                <a:latin typeface="Bangla MN" charset="0"/>
                <a:ea typeface="Bangla MN" charset="0"/>
                <a:cs typeface="Bangla MN" charset="0"/>
              </a:rPr>
              <a:t>Demo</a:t>
            </a:r>
          </a:p>
        </p:txBody>
      </p:sp>
      <p:sp>
        <p:nvSpPr>
          <p:cNvPr id="5" name="Rectangle 4">
            <a:extLst>
              <a:ext uri="{FF2B5EF4-FFF2-40B4-BE49-F238E27FC236}">
                <a16:creationId xmlns="" xmlns:a16="http://schemas.microsoft.com/office/drawing/2014/main" id="{9F19A52C-4803-C744-80D7-7CC716010181}"/>
              </a:ext>
            </a:extLst>
          </p:cNvPr>
          <p:cNvSpPr/>
          <p:nvPr/>
        </p:nvSpPr>
        <p:spPr>
          <a:xfrm>
            <a:off x="640866" y="3950208"/>
            <a:ext cx="7881079" cy="379476"/>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The notebook can be found here:- </a:t>
            </a:r>
          </a:p>
          <a:p>
            <a:pPr algn="ctr"/>
            <a:r>
              <a:rPr lang="en-US" sz="1050" i="1" u="sng" dirty="0">
                <a:solidFill>
                  <a:schemeClr val="bg1"/>
                </a:solidFill>
              </a:rPr>
              <a:t>https://</a:t>
            </a:r>
            <a:r>
              <a:rPr lang="en-US" sz="1050" i="1" u="sng" dirty="0" err="1">
                <a:solidFill>
                  <a:schemeClr val="bg1"/>
                </a:solidFill>
              </a:rPr>
              <a:t>github.com</a:t>
            </a:r>
            <a:r>
              <a:rPr lang="en-US" sz="1050" i="1" u="sng" dirty="0">
                <a:solidFill>
                  <a:schemeClr val="bg1"/>
                </a:solidFill>
              </a:rPr>
              <a:t>/tuhinsharma121/federated-ml/blob/master/notebooks/network-threat-detection-using-federated-</a:t>
            </a:r>
            <a:r>
              <a:rPr lang="en-US" sz="1050" i="1" u="sng" dirty="0" err="1">
                <a:solidFill>
                  <a:schemeClr val="bg1"/>
                </a:solidFill>
              </a:rPr>
              <a:t>learning.ipynb</a:t>
            </a:r>
            <a:endParaRPr lang="en-US" sz="2400" i="1" u="sng" dirty="0">
              <a:solidFill>
                <a:schemeClr val="bg1"/>
              </a:solidFill>
            </a:endParaRPr>
          </a:p>
        </p:txBody>
      </p:sp>
    </p:spTree>
    <p:extLst>
      <p:ext uri="{BB962C8B-B14F-4D97-AF65-F5344CB8AC3E}">
        <p14:creationId xmlns:p14="http://schemas.microsoft.com/office/powerpoint/2010/main" val="1001810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30828"/>
          </a:xfrm>
        </p:spPr>
        <p:txBody>
          <a:bodyPr/>
          <a:lstStyle/>
          <a:p>
            <a:pPr algn="l"/>
            <a:r>
              <a:rPr lang="en-US" sz="3200" dirty="0" smtClean="0">
                <a:solidFill>
                  <a:srgbClr val="0432FF"/>
                </a:solidFill>
              </a:rPr>
              <a:t>Demo use case</a:t>
            </a:r>
            <a:endParaRPr lang="en-US" sz="3200" dirty="0">
              <a:solidFill>
                <a:srgbClr val="0432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78" y="804672"/>
            <a:ext cx="4800600" cy="3429000"/>
          </a:xfrm>
          <a:prstGeom prst="rect">
            <a:avLst/>
          </a:prstGeom>
        </p:spPr>
      </p:pic>
      <p:sp>
        <p:nvSpPr>
          <p:cNvPr id="5" name="TextBox 4">
            <a:extLst>
              <a:ext uri="{FF2B5EF4-FFF2-40B4-BE49-F238E27FC236}">
                <a16:creationId xmlns="" xmlns:a16="http://schemas.microsoft.com/office/drawing/2014/main" id="{CF7D048C-535D-784F-BD2B-5F4745F27AB4}"/>
              </a:ext>
            </a:extLst>
          </p:cNvPr>
          <p:cNvSpPr txBox="1"/>
          <p:nvPr/>
        </p:nvSpPr>
        <p:spPr>
          <a:xfrm>
            <a:off x="5660136" y="1517364"/>
            <a:ext cx="3328416" cy="2062103"/>
          </a:xfrm>
          <a:prstGeom prst="rect">
            <a:avLst/>
          </a:prstGeom>
          <a:noFill/>
        </p:spPr>
        <p:txBody>
          <a:bodyPr wrap="square" rtlCol="0">
            <a:spAutoFit/>
          </a:bodyPr>
          <a:lstStyle/>
          <a:p>
            <a:pPr marL="342900" indent="-342900">
              <a:buFont typeface="+mj-lt"/>
              <a:buAutoNum type="arabicPeriod"/>
            </a:pPr>
            <a:r>
              <a:rPr lang="en-US" sz="1600" dirty="0">
                <a:solidFill>
                  <a:srgbClr val="0432FF"/>
                </a:solidFill>
              </a:rPr>
              <a:t>Capture data.</a:t>
            </a:r>
          </a:p>
          <a:p>
            <a:pPr marL="342900" indent="-342900">
              <a:buFont typeface="+mj-lt"/>
              <a:buAutoNum type="arabicPeriod"/>
            </a:pPr>
            <a:r>
              <a:rPr lang="en-US" sz="1600" dirty="0">
                <a:solidFill>
                  <a:srgbClr val="0432FF"/>
                </a:solidFill>
              </a:rPr>
              <a:t>Construct feature matrix</a:t>
            </a:r>
          </a:p>
          <a:p>
            <a:pPr marL="342900" indent="-342900">
              <a:buFont typeface="+mj-lt"/>
              <a:buAutoNum type="arabicPeriod"/>
            </a:pPr>
            <a:r>
              <a:rPr lang="en-US" sz="1600" dirty="0">
                <a:solidFill>
                  <a:srgbClr val="0432FF"/>
                </a:solidFill>
              </a:rPr>
              <a:t>Train/Test Split</a:t>
            </a:r>
          </a:p>
          <a:p>
            <a:pPr marL="342900" indent="-342900">
              <a:buFont typeface="+mj-lt"/>
              <a:buAutoNum type="arabicPeriod"/>
            </a:pPr>
            <a:r>
              <a:rPr lang="en-US" sz="1600" dirty="0">
                <a:solidFill>
                  <a:srgbClr val="0432FF"/>
                </a:solidFill>
              </a:rPr>
              <a:t>Setup environment</a:t>
            </a:r>
          </a:p>
          <a:p>
            <a:pPr marL="342900" indent="-342900">
              <a:buFont typeface="+mj-lt"/>
              <a:buAutoNum type="arabicPeriod"/>
            </a:pPr>
            <a:r>
              <a:rPr lang="en-US" sz="1600" dirty="0">
                <a:solidFill>
                  <a:srgbClr val="0432FF"/>
                </a:solidFill>
              </a:rPr>
              <a:t>Prepare federated data.</a:t>
            </a:r>
          </a:p>
          <a:p>
            <a:pPr marL="342900" indent="-342900">
              <a:buFont typeface="+mj-lt"/>
              <a:buAutoNum type="arabicPeriod"/>
            </a:pPr>
            <a:r>
              <a:rPr lang="en-US" sz="1600" dirty="0">
                <a:solidFill>
                  <a:srgbClr val="0432FF"/>
                </a:solidFill>
              </a:rPr>
              <a:t>Train model in federated way.</a:t>
            </a:r>
          </a:p>
          <a:p>
            <a:pPr marL="342900" indent="-342900">
              <a:buFont typeface="+mj-lt"/>
              <a:buAutoNum type="arabicPeriod"/>
            </a:pPr>
            <a:r>
              <a:rPr lang="en-US" sz="1600" dirty="0">
                <a:solidFill>
                  <a:srgbClr val="0432FF"/>
                </a:solidFill>
              </a:rPr>
              <a:t>Save, Load, Predict.</a:t>
            </a:r>
          </a:p>
          <a:p>
            <a:pPr marL="342900" indent="-342900">
              <a:buFont typeface="+mj-lt"/>
              <a:buAutoNum type="arabicPeriod"/>
            </a:pPr>
            <a:endParaRPr lang="en-US" sz="1600" dirty="0">
              <a:solidFill>
                <a:srgbClr val="0432FF"/>
              </a:solidFill>
            </a:endParaRPr>
          </a:p>
        </p:txBody>
      </p:sp>
    </p:spTree>
    <p:extLst>
      <p:ext uri="{BB962C8B-B14F-4D97-AF65-F5344CB8AC3E}">
        <p14:creationId xmlns:p14="http://schemas.microsoft.com/office/powerpoint/2010/main" val="873913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872" y="9145"/>
            <a:ext cx="7886700" cy="579382"/>
          </a:xfrm>
        </p:spPr>
        <p:txBody>
          <a:bodyPr/>
          <a:lstStyle/>
          <a:p>
            <a:pPr algn="l"/>
            <a:r>
              <a:rPr lang="en-US" sz="3200" dirty="0" smtClean="0">
                <a:solidFill>
                  <a:srgbClr val="0432FF"/>
                </a:solidFill>
              </a:rPr>
              <a:t>Capture data</a:t>
            </a:r>
            <a:endParaRPr lang="en-US" sz="3200" dirty="0">
              <a:solidFill>
                <a:srgbClr val="0432FF"/>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627"/>
          <a:stretch/>
        </p:blipFill>
        <p:spPr>
          <a:xfrm>
            <a:off x="1012960" y="579383"/>
            <a:ext cx="7099792" cy="3764017"/>
          </a:xfrm>
          <a:prstGeom prst="rect">
            <a:avLst/>
          </a:prstGeom>
        </p:spPr>
      </p:pic>
    </p:spTree>
    <p:extLst>
      <p:ext uri="{BB962C8B-B14F-4D97-AF65-F5344CB8AC3E}">
        <p14:creationId xmlns:p14="http://schemas.microsoft.com/office/powerpoint/2010/main" val="1229566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91441"/>
            <a:ext cx="7886700" cy="603503"/>
          </a:xfrm>
        </p:spPr>
        <p:txBody>
          <a:bodyPr/>
          <a:lstStyle/>
          <a:p>
            <a:pPr algn="l"/>
            <a:r>
              <a:rPr lang="en-US" sz="3200" dirty="0" smtClean="0">
                <a:solidFill>
                  <a:srgbClr val="0432FF"/>
                </a:solidFill>
              </a:rPr>
              <a:t>Threat type distribution</a:t>
            </a:r>
            <a:endParaRPr lang="en-US" sz="3200" dirty="0">
              <a:solidFill>
                <a:srgbClr val="0432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36" y="694944"/>
            <a:ext cx="7273528" cy="15961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219" y="2291078"/>
            <a:ext cx="4209478" cy="2035771"/>
          </a:xfrm>
          <a:prstGeom prst="rect">
            <a:avLst/>
          </a:prstGeom>
        </p:spPr>
      </p:pic>
    </p:spTree>
    <p:extLst>
      <p:ext uri="{BB962C8B-B14F-4D97-AF65-F5344CB8AC3E}">
        <p14:creationId xmlns:p14="http://schemas.microsoft.com/office/powerpoint/2010/main" val="87013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BD5896-83B3-6D41-B531-3D4419DD0073}"/>
              </a:ext>
            </a:extLst>
          </p:cNvPr>
          <p:cNvSpPr>
            <a:spLocks noGrp="1"/>
          </p:cNvSpPr>
          <p:nvPr>
            <p:ph type="title"/>
          </p:nvPr>
        </p:nvSpPr>
        <p:spPr>
          <a:xfrm>
            <a:off x="628650" y="184333"/>
            <a:ext cx="7886700" cy="994172"/>
          </a:xfrm>
        </p:spPr>
        <p:txBody>
          <a:bodyPr>
            <a:noAutofit/>
          </a:bodyPr>
          <a:lstStyle/>
          <a:p>
            <a:pPr algn="l"/>
            <a:r>
              <a:rPr lang="en-US" sz="3200" dirty="0">
                <a:solidFill>
                  <a:srgbClr val="0432FF"/>
                </a:solidFill>
              </a:rPr>
              <a:t>W</a:t>
            </a:r>
            <a:r>
              <a:rPr lang="en-US" sz="3200" dirty="0" smtClean="0">
                <a:solidFill>
                  <a:srgbClr val="0432FF"/>
                </a:solidFill>
              </a:rPr>
              <a:t>e </a:t>
            </a:r>
            <a:r>
              <a:rPr lang="en-US" sz="3200" dirty="0">
                <a:solidFill>
                  <a:srgbClr val="0432FF"/>
                </a:solidFill>
              </a:rPr>
              <a:t>are increasingly moving towards a </a:t>
            </a:r>
            <a:r>
              <a:rPr lang="en-US" sz="3200" dirty="0">
                <a:solidFill>
                  <a:srgbClr val="C00000"/>
                </a:solidFill>
              </a:rPr>
              <a:t>smart inter-connected</a:t>
            </a:r>
            <a:r>
              <a:rPr lang="en-US" sz="3200" dirty="0">
                <a:solidFill>
                  <a:srgbClr val="0432FF"/>
                </a:solidFill>
              </a:rPr>
              <a:t> world </a:t>
            </a:r>
            <a:endParaRPr lang="en-US" sz="3200" dirty="0"/>
          </a:p>
        </p:txBody>
      </p:sp>
      <p:sp>
        <p:nvSpPr>
          <p:cNvPr id="6" name="TextBox 5">
            <a:extLst>
              <a:ext uri="{FF2B5EF4-FFF2-40B4-BE49-F238E27FC236}">
                <a16:creationId xmlns="" xmlns:a16="http://schemas.microsoft.com/office/drawing/2014/main" id="{CF7D048C-535D-784F-BD2B-5F4745F27AB4}"/>
              </a:ext>
            </a:extLst>
          </p:cNvPr>
          <p:cNvSpPr txBox="1"/>
          <p:nvPr/>
        </p:nvSpPr>
        <p:spPr>
          <a:xfrm>
            <a:off x="628650" y="1458276"/>
            <a:ext cx="2375055" cy="2585323"/>
          </a:xfrm>
          <a:prstGeom prst="rect">
            <a:avLst/>
          </a:prstGeom>
          <a:noFill/>
        </p:spPr>
        <p:txBody>
          <a:bodyPr wrap="square" rtlCol="0">
            <a:spAutoFit/>
          </a:bodyPr>
          <a:lstStyle/>
          <a:p>
            <a:pPr marL="214313" indent="-214313">
              <a:buFontTx/>
              <a:buChar char="-"/>
            </a:pPr>
            <a:r>
              <a:rPr lang="en-US" sz="1600" dirty="0">
                <a:solidFill>
                  <a:srgbClr val="0432FF"/>
                </a:solidFill>
              </a:rPr>
              <a:t>Wearables</a:t>
            </a:r>
          </a:p>
          <a:p>
            <a:pPr marL="214313" indent="-214313">
              <a:buFontTx/>
              <a:buChar char="-"/>
            </a:pPr>
            <a:r>
              <a:rPr lang="en-US" sz="1600" dirty="0">
                <a:solidFill>
                  <a:srgbClr val="0432FF"/>
                </a:solidFill>
              </a:rPr>
              <a:t>Self-driving cars</a:t>
            </a:r>
          </a:p>
          <a:p>
            <a:pPr marL="214313" indent="-214313">
              <a:buFontTx/>
              <a:buChar char="-"/>
            </a:pPr>
            <a:r>
              <a:rPr lang="en-US" sz="1600" dirty="0">
                <a:solidFill>
                  <a:srgbClr val="0432FF"/>
                </a:solidFill>
              </a:rPr>
              <a:t>Healthcare</a:t>
            </a:r>
          </a:p>
          <a:p>
            <a:pPr marL="214313" indent="-214313">
              <a:buFontTx/>
              <a:buChar char="-"/>
            </a:pPr>
            <a:r>
              <a:rPr lang="en-US" sz="1600" dirty="0">
                <a:solidFill>
                  <a:srgbClr val="0432FF"/>
                </a:solidFill>
              </a:rPr>
              <a:t>Drone</a:t>
            </a:r>
          </a:p>
          <a:p>
            <a:pPr marL="214313" indent="-214313">
              <a:buFontTx/>
              <a:buChar char="-"/>
            </a:pPr>
            <a:r>
              <a:rPr lang="en-US" sz="1600" dirty="0">
                <a:solidFill>
                  <a:srgbClr val="0432FF"/>
                </a:solidFill>
              </a:rPr>
              <a:t>Smart Retail Store.</a:t>
            </a:r>
          </a:p>
          <a:p>
            <a:pPr marL="214313" indent="-214313">
              <a:buFontTx/>
              <a:buChar char="-"/>
            </a:pPr>
            <a:r>
              <a:rPr lang="en-US" sz="1600" dirty="0">
                <a:solidFill>
                  <a:srgbClr val="0432FF"/>
                </a:solidFill>
              </a:rPr>
              <a:t>Industrial </a:t>
            </a:r>
            <a:r>
              <a:rPr lang="en-US" sz="1600" dirty="0" err="1">
                <a:solidFill>
                  <a:srgbClr val="0432FF"/>
                </a:solidFill>
              </a:rPr>
              <a:t>IoT</a:t>
            </a:r>
            <a:endParaRPr lang="en-US" sz="1600" dirty="0">
              <a:solidFill>
                <a:srgbClr val="0432FF"/>
              </a:solidFill>
            </a:endParaRPr>
          </a:p>
          <a:p>
            <a:pPr marL="214313" indent="-214313">
              <a:buFontTx/>
              <a:buChar char="-"/>
            </a:pPr>
            <a:r>
              <a:rPr lang="en-US" sz="1600" dirty="0">
                <a:solidFill>
                  <a:srgbClr val="0432FF"/>
                </a:solidFill>
              </a:rPr>
              <a:t>Smart Farm</a:t>
            </a:r>
          </a:p>
          <a:p>
            <a:pPr marL="214313" indent="-214313">
              <a:buFontTx/>
              <a:buChar char="-"/>
            </a:pPr>
            <a:r>
              <a:rPr lang="en-US" sz="1600" dirty="0">
                <a:solidFill>
                  <a:srgbClr val="0432FF"/>
                </a:solidFill>
              </a:rPr>
              <a:t>Smart Home and Building</a:t>
            </a:r>
          </a:p>
          <a:p>
            <a:pPr marL="214313" indent="-214313">
              <a:buFontTx/>
              <a:buChar char="-"/>
            </a:pPr>
            <a:r>
              <a:rPr lang="en-US" sz="1600" dirty="0">
                <a:solidFill>
                  <a:srgbClr val="0432FF"/>
                </a:solidFill>
              </a:rPr>
              <a:t>Smart City</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9119" y="1279653"/>
            <a:ext cx="1350000" cy="90000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93589" y="1279653"/>
            <a:ext cx="1350000" cy="900000"/>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138060" y="1279653"/>
            <a:ext cx="1350000" cy="900000"/>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249119" y="2280801"/>
            <a:ext cx="1350000" cy="900000"/>
          </a:xfrm>
          <a:prstGeom prst="rect">
            <a:avLst/>
          </a:prstGeom>
        </p:spPr>
      </p:pic>
      <p:pic>
        <p:nvPicPr>
          <p:cNvPr id="12" name="Picture 11"/>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193589" y="2280801"/>
            <a:ext cx="1350000" cy="900000"/>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138059" y="2280801"/>
            <a:ext cx="1350000" cy="900000"/>
          </a:xfrm>
          <a:prstGeom prst="rect">
            <a:avLst/>
          </a:prstGeom>
        </p:spPr>
      </p:pic>
      <p:pic>
        <p:nvPicPr>
          <p:cNvPr id="14" name="Picture 13"/>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249119" y="3281949"/>
            <a:ext cx="1350000" cy="900000"/>
          </a:xfrm>
          <a:prstGeom prst="rect">
            <a:avLst/>
          </a:prstGeom>
        </p:spPr>
      </p:pic>
      <p:pic>
        <p:nvPicPr>
          <p:cNvPr id="15" name="Picture 1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38059" y="3281949"/>
            <a:ext cx="1350000" cy="900000"/>
          </a:xfrm>
          <a:prstGeom prst="rect">
            <a:avLst/>
          </a:prstGeom>
        </p:spPr>
      </p:pic>
      <p:pic>
        <p:nvPicPr>
          <p:cNvPr id="16" name="Picture 15"/>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188916" y="3281949"/>
            <a:ext cx="1350000" cy="900000"/>
          </a:xfrm>
          <a:prstGeom prst="rect">
            <a:avLst/>
          </a:prstGeom>
        </p:spPr>
      </p:pic>
      <p:sp>
        <p:nvSpPr>
          <p:cNvPr id="18" name="Rectangle 17"/>
          <p:cNvSpPr/>
          <p:nvPr/>
        </p:nvSpPr>
        <p:spPr>
          <a:xfrm>
            <a:off x="628650" y="3913914"/>
            <a:ext cx="2308837" cy="400110"/>
          </a:xfrm>
          <a:prstGeom prst="rect">
            <a:avLst/>
          </a:prstGeom>
        </p:spPr>
        <p:txBody>
          <a:bodyPr wrap="none">
            <a:spAutoFit/>
          </a:bodyPr>
          <a:lstStyle/>
          <a:p>
            <a:r>
              <a:rPr lang="en-US" sz="2000" dirty="0">
                <a:solidFill>
                  <a:srgbClr val="C00000"/>
                </a:solidFill>
              </a:rPr>
              <a:t>10B+ </a:t>
            </a:r>
            <a:r>
              <a:rPr lang="en-US" sz="2000" dirty="0" err="1">
                <a:solidFill>
                  <a:srgbClr val="C00000"/>
                </a:solidFill>
              </a:rPr>
              <a:t>IoT</a:t>
            </a:r>
            <a:r>
              <a:rPr lang="en-US" sz="2000" dirty="0">
                <a:solidFill>
                  <a:srgbClr val="C00000"/>
                </a:solidFill>
              </a:rPr>
              <a:t> devices!!</a:t>
            </a:r>
          </a:p>
        </p:txBody>
      </p:sp>
    </p:spTree>
    <p:extLst>
      <p:ext uri="{BB962C8B-B14F-4D97-AF65-F5344CB8AC3E}">
        <p14:creationId xmlns:p14="http://schemas.microsoft.com/office/powerpoint/2010/main" val="20019463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
            <a:ext cx="7886700" cy="594359"/>
          </a:xfrm>
        </p:spPr>
        <p:txBody>
          <a:bodyPr/>
          <a:lstStyle/>
          <a:p>
            <a:pPr algn="l"/>
            <a:r>
              <a:rPr lang="en-US" sz="3200" dirty="0" smtClean="0">
                <a:solidFill>
                  <a:srgbClr val="0432FF"/>
                </a:solidFill>
              </a:rPr>
              <a:t>Construct feature matrix and target vector</a:t>
            </a:r>
            <a:endParaRPr lang="en-US" sz="3200" dirty="0">
              <a:solidFill>
                <a:srgbClr val="0432FF"/>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86"/>
          <a:stretch/>
        </p:blipFill>
        <p:spPr>
          <a:xfrm>
            <a:off x="848106" y="576072"/>
            <a:ext cx="7317486" cy="26016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7680"/>
          <a:stretch/>
        </p:blipFill>
        <p:spPr>
          <a:xfrm>
            <a:off x="848106" y="3177680"/>
            <a:ext cx="7317486" cy="1174864"/>
          </a:xfrm>
          <a:prstGeom prst="rect">
            <a:avLst/>
          </a:prstGeom>
        </p:spPr>
      </p:pic>
    </p:spTree>
    <p:extLst>
      <p:ext uri="{BB962C8B-B14F-4D97-AF65-F5344CB8AC3E}">
        <p14:creationId xmlns:p14="http://schemas.microsoft.com/office/powerpoint/2010/main" val="858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75047"/>
            <a:ext cx="7886700" cy="576071"/>
          </a:xfrm>
        </p:spPr>
        <p:txBody>
          <a:bodyPr/>
          <a:lstStyle/>
          <a:p>
            <a:pPr algn="l"/>
            <a:r>
              <a:rPr lang="en-US" sz="3200" dirty="0" smtClean="0">
                <a:solidFill>
                  <a:srgbClr val="0432FF"/>
                </a:solidFill>
              </a:rPr>
              <a:t>Train/Test split</a:t>
            </a:r>
            <a:endParaRPr lang="en-US" sz="3200" dirty="0">
              <a:solidFill>
                <a:srgbClr val="0432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60" y="940507"/>
            <a:ext cx="7886700" cy="1910954"/>
          </a:xfrm>
          <a:prstGeom prst="rect">
            <a:avLst/>
          </a:prstGeom>
        </p:spPr>
      </p:pic>
      <p:sp>
        <p:nvSpPr>
          <p:cNvPr id="6" name="Rectangle 5">
            <a:extLst>
              <a:ext uri="{FF2B5EF4-FFF2-40B4-BE49-F238E27FC236}">
                <a16:creationId xmlns="" xmlns:a16="http://schemas.microsoft.com/office/drawing/2014/main" id="{9F19A52C-4803-C744-80D7-7CC716010181}"/>
              </a:ext>
            </a:extLst>
          </p:cNvPr>
          <p:cNvSpPr/>
          <p:nvPr/>
        </p:nvSpPr>
        <p:spPr>
          <a:xfrm>
            <a:off x="1426641" y="3360890"/>
            <a:ext cx="6067738" cy="342430"/>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Stratified sampling preserves the class distribution after the split</a:t>
            </a:r>
          </a:p>
        </p:txBody>
      </p:sp>
    </p:spTree>
    <p:extLst>
      <p:ext uri="{BB962C8B-B14F-4D97-AF65-F5344CB8AC3E}">
        <p14:creationId xmlns:p14="http://schemas.microsoft.com/office/powerpoint/2010/main" val="1546361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49666"/>
            <a:ext cx="7886700" cy="994172"/>
          </a:xfrm>
        </p:spPr>
        <p:txBody>
          <a:bodyPr/>
          <a:lstStyle/>
          <a:p>
            <a:pPr algn="l"/>
            <a:r>
              <a:rPr lang="en-US" sz="3200" dirty="0" smtClean="0">
                <a:solidFill>
                  <a:srgbClr val="0432FF"/>
                </a:solidFill>
              </a:rPr>
              <a:t>Lets set up the environment for federated learning</a:t>
            </a:r>
            <a:endParaRPr lang="en-US" sz="3200" dirty="0">
              <a:solidFill>
                <a:srgbClr val="0432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60" y="1143838"/>
            <a:ext cx="7886700" cy="2418100"/>
          </a:xfrm>
          <a:prstGeom prst="rect">
            <a:avLst/>
          </a:prstGeom>
        </p:spPr>
      </p:pic>
      <p:sp>
        <p:nvSpPr>
          <p:cNvPr id="5" name="Rectangle 4">
            <a:extLst>
              <a:ext uri="{FF2B5EF4-FFF2-40B4-BE49-F238E27FC236}">
                <a16:creationId xmlns="" xmlns:a16="http://schemas.microsoft.com/office/drawing/2014/main" id="{9F19A52C-4803-C744-80D7-7CC716010181}"/>
              </a:ext>
            </a:extLst>
          </p:cNvPr>
          <p:cNvSpPr/>
          <p:nvPr/>
        </p:nvSpPr>
        <p:spPr>
          <a:xfrm>
            <a:off x="1426641" y="3732497"/>
            <a:ext cx="6067738" cy="373160"/>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 these 2 gateways data will reside and models will be trained</a:t>
            </a:r>
          </a:p>
        </p:txBody>
      </p:sp>
    </p:spTree>
    <p:extLst>
      <p:ext uri="{BB962C8B-B14F-4D97-AF65-F5344CB8AC3E}">
        <p14:creationId xmlns:p14="http://schemas.microsoft.com/office/powerpoint/2010/main" val="849626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91125"/>
            <a:ext cx="7886700" cy="631835"/>
          </a:xfrm>
        </p:spPr>
        <p:txBody>
          <a:bodyPr/>
          <a:lstStyle/>
          <a:p>
            <a:pPr algn="l"/>
            <a:r>
              <a:rPr lang="en-US" sz="3200" dirty="0" smtClean="0">
                <a:solidFill>
                  <a:srgbClr val="0432FF"/>
                </a:solidFill>
              </a:rPr>
              <a:t>Lets set the training parameters</a:t>
            </a:r>
            <a:endParaRPr lang="en-US" sz="3200" dirty="0">
              <a:solidFill>
                <a:srgbClr val="0432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60" y="1194755"/>
            <a:ext cx="7886700" cy="2589576"/>
          </a:xfrm>
          <a:prstGeom prst="rect">
            <a:avLst/>
          </a:prstGeom>
        </p:spPr>
      </p:pic>
    </p:spTree>
    <p:extLst>
      <p:ext uri="{BB962C8B-B14F-4D97-AF65-F5344CB8AC3E}">
        <p14:creationId xmlns:p14="http://schemas.microsoft.com/office/powerpoint/2010/main" val="10468584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584" y="-9144"/>
            <a:ext cx="7886700" cy="994172"/>
          </a:xfrm>
        </p:spPr>
        <p:txBody>
          <a:bodyPr/>
          <a:lstStyle/>
          <a:p>
            <a:pPr algn="l"/>
            <a:r>
              <a:rPr lang="en-US" sz="3200" dirty="0" smtClean="0">
                <a:solidFill>
                  <a:srgbClr val="0432FF"/>
                </a:solidFill>
              </a:rPr>
              <a:t>Prepare federated data and distribute across the gateways</a:t>
            </a:r>
            <a:endParaRPr lang="en-US" sz="3200" dirty="0">
              <a:solidFill>
                <a:srgbClr val="0432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64" y="1051560"/>
            <a:ext cx="7739872" cy="3290247"/>
          </a:xfrm>
          <a:prstGeom prst="rect">
            <a:avLst/>
          </a:prstGeom>
        </p:spPr>
      </p:pic>
    </p:spTree>
    <p:extLst>
      <p:ext uri="{BB962C8B-B14F-4D97-AF65-F5344CB8AC3E}">
        <p14:creationId xmlns:p14="http://schemas.microsoft.com/office/powerpoint/2010/main" val="2172728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
            <a:ext cx="7886700" cy="994172"/>
          </a:xfrm>
        </p:spPr>
        <p:txBody>
          <a:bodyPr/>
          <a:lstStyle/>
          <a:p>
            <a:pPr algn="l"/>
            <a:r>
              <a:rPr lang="en-US" sz="3200" dirty="0" smtClean="0">
                <a:solidFill>
                  <a:srgbClr val="0432FF"/>
                </a:solidFill>
              </a:rPr>
              <a:t>Lets define a simple </a:t>
            </a:r>
            <a:r>
              <a:rPr lang="en-US" sz="3200" dirty="0">
                <a:solidFill>
                  <a:srgbClr val="0432FF"/>
                </a:solidFill>
              </a:rPr>
              <a:t>l</a:t>
            </a:r>
            <a:r>
              <a:rPr lang="en-US" sz="3200" dirty="0" smtClean="0">
                <a:solidFill>
                  <a:srgbClr val="0432FF"/>
                </a:solidFill>
              </a:rPr>
              <a:t>ogistic regression model</a:t>
            </a:r>
            <a:endParaRPr lang="en-US" sz="3200" dirty="0">
              <a:solidFill>
                <a:srgbClr val="0432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59" y="1160095"/>
            <a:ext cx="7886701" cy="2113458"/>
          </a:xfrm>
          <a:prstGeom prst="rect">
            <a:avLst/>
          </a:prstGeom>
        </p:spPr>
      </p:pic>
      <p:sp>
        <p:nvSpPr>
          <p:cNvPr id="4" name="Rectangle 3">
            <a:extLst>
              <a:ext uri="{FF2B5EF4-FFF2-40B4-BE49-F238E27FC236}">
                <a16:creationId xmlns="" xmlns:a16="http://schemas.microsoft.com/office/drawing/2014/main" id="{9F19A52C-4803-C744-80D7-7CC716010181}"/>
              </a:ext>
            </a:extLst>
          </p:cNvPr>
          <p:cNvSpPr/>
          <p:nvPr/>
        </p:nvSpPr>
        <p:spPr>
          <a:xfrm>
            <a:off x="2597073" y="3576636"/>
            <a:ext cx="3721431" cy="419292"/>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It can be any </a:t>
            </a:r>
            <a:r>
              <a:rPr lang="en-US" sz="1600" dirty="0" err="1">
                <a:solidFill>
                  <a:schemeClr val="bg1"/>
                </a:solidFill>
              </a:rPr>
              <a:t>PyTorch</a:t>
            </a:r>
            <a:r>
              <a:rPr lang="en-US" sz="1600" dirty="0">
                <a:solidFill>
                  <a:schemeClr val="bg1"/>
                </a:solidFill>
              </a:rPr>
              <a:t> DL model</a:t>
            </a:r>
          </a:p>
        </p:txBody>
      </p:sp>
    </p:spTree>
    <p:extLst>
      <p:ext uri="{BB962C8B-B14F-4D97-AF65-F5344CB8AC3E}">
        <p14:creationId xmlns:p14="http://schemas.microsoft.com/office/powerpoint/2010/main" val="982119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
            <a:ext cx="7886700" cy="576071"/>
          </a:xfrm>
        </p:spPr>
        <p:txBody>
          <a:bodyPr/>
          <a:lstStyle/>
          <a:p>
            <a:pPr algn="l"/>
            <a:r>
              <a:rPr lang="en-US" sz="3200" dirty="0" smtClean="0">
                <a:solidFill>
                  <a:srgbClr val="0432FF"/>
                </a:solidFill>
              </a:rPr>
              <a:t>Lets define the training process</a:t>
            </a:r>
            <a:endParaRPr lang="en-US" sz="3200" dirty="0">
              <a:solidFill>
                <a:srgbClr val="0432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93" y="576072"/>
            <a:ext cx="7588014" cy="3780887"/>
          </a:xfrm>
          <a:prstGeom prst="rect">
            <a:avLst/>
          </a:prstGeom>
        </p:spPr>
      </p:pic>
    </p:spTree>
    <p:extLst>
      <p:ext uri="{BB962C8B-B14F-4D97-AF65-F5344CB8AC3E}">
        <p14:creationId xmlns:p14="http://schemas.microsoft.com/office/powerpoint/2010/main" val="9223525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
            <a:ext cx="7886700" cy="768095"/>
          </a:xfrm>
        </p:spPr>
        <p:txBody>
          <a:bodyPr/>
          <a:lstStyle/>
          <a:p>
            <a:pPr algn="l"/>
            <a:r>
              <a:rPr lang="en-US" sz="3200" dirty="0" smtClean="0">
                <a:solidFill>
                  <a:srgbClr val="0432FF"/>
                </a:solidFill>
              </a:rPr>
              <a:t>Lets define the validation process</a:t>
            </a:r>
            <a:endParaRPr lang="en-US" sz="3200" dirty="0">
              <a:solidFill>
                <a:srgbClr val="0432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536972"/>
            <a:ext cx="7886700" cy="3769889"/>
          </a:xfrm>
          <a:prstGeom prst="rect">
            <a:avLst/>
          </a:prstGeom>
        </p:spPr>
      </p:pic>
    </p:spTree>
    <p:extLst>
      <p:ext uri="{BB962C8B-B14F-4D97-AF65-F5344CB8AC3E}">
        <p14:creationId xmlns:p14="http://schemas.microsoft.com/office/powerpoint/2010/main" val="14421085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
            <a:ext cx="7886700" cy="557783"/>
          </a:xfrm>
        </p:spPr>
        <p:txBody>
          <a:bodyPr/>
          <a:lstStyle/>
          <a:p>
            <a:pPr algn="l"/>
            <a:r>
              <a:rPr lang="en-US" sz="3200" dirty="0" smtClean="0">
                <a:solidFill>
                  <a:srgbClr val="0432FF"/>
                </a:solidFill>
              </a:rPr>
              <a:t>Lets train the model in federated way</a:t>
            </a:r>
            <a:endParaRPr lang="en-US" sz="3200" dirty="0">
              <a:solidFill>
                <a:srgbClr val="0432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464" y="557784"/>
            <a:ext cx="6291072" cy="3705422"/>
          </a:xfrm>
          <a:prstGeom prst="rect">
            <a:avLst/>
          </a:prstGeom>
        </p:spPr>
      </p:pic>
    </p:spTree>
    <p:extLst>
      <p:ext uri="{BB962C8B-B14F-4D97-AF65-F5344CB8AC3E}">
        <p14:creationId xmlns:p14="http://schemas.microsoft.com/office/powerpoint/2010/main" val="1017220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60" y="136861"/>
            <a:ext cx="7886700" cy="994172"/>
          </a:xfrm>
        </p:spPr>
        <p:txBody>
          <a:bodyPr/>
          <a:lstStyle/>
          <a:p>
            <a:pPr algn="l"/>
            <a:r>
              <a:rPr lang="en-US" sz="3200" dirty="0" smtClean="0">
                <a:solidFill>
                  <a:srgbClr val="0432FF"/>
                </a:solidFill>
              </a:rPr>
              <a:t>Save, Reload and Use the model to predict one network traffic data </a:t>
            </a:r>
            <a:endParaRPr lang="en-US" sz="3200" dirty="0">
              <a:solidFill>
                <a:srgbClr val="0432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131033"/>
            <a:ext cx="7886701" cy="3178969"/>
          </a:xfrm>
          <a:prstGeom prst="rect">
            <a:avLst/>
          </a:prstGeom>
        </p:spPr>
      </p:pic>
    </p:spTree>
    <p:extLst>
      <p:ext uri="{BB962C8B-B14F-4D97-AF65-F5344CB8AC3E}">
        <p14:creationId xmlns:p14="http://schemas.microsoft.com/office/powerpoint/2010/main" val="304268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830" y="1585210"/>
            <a:ext cx="184731" cy="507831"/>
          </a:xfrm>
          <a:prstGeom prst="rect">
            <a:avLst/>
          </a:prstGeom>
          <a:noFill/>
        </p:spPr>
        <p:txBody>
          <a:bodyPr wrap="none" rtlCol="0">
            <a:spAutoFit/>
          </a:bodyPr>
          <a:lstStyle/>
          <a:p>
            <a:endParaRPr lang="en-US" sz="1350" dirty="0"/>
          </a:p>
          <a:p>
            <a:pPr lvl="0"/>
            <a:endParaRPr lang="en-US" sz="1350" dirty="0"/>
          </a:p>
        </p:txBody>
      </p:sp>
      <p:sp>
        <p:nvSpPr>
          <p:cNvPr id="6" name="Content Placeholder 5"/>
          <p:cNvSpPr>
            <a:spLocks noGrp="1"/>
          </p:cNvSpPr>
          <p:nvPr>
            <p:ph idx="1"/>
          </p:nvPr>
        </p:nvSpPr>
        <p:spPr>
          <a:xfrm>
            <a:off x="1176728" y="1095552"/>
            <a:ext cx="6790544" cy="1276883"/>
          </a:xfrm>
        </p:spPr>
        <p:txBody>
          <a:bodyPr>
            <a:normAutofit fontScale="55000" lnSpcReduction="20000"/>
          </a:bodyPr>
          <a:lstStyle/>
          <a:p>
            <a:pPr marL="0" indent="0" algn="ctr">
              <a:buNone/>
            </a:pPr>
            <a:r>
              <a:rPr lang="en-US" i="1" dirty="0">
                <a:solidFill>
                  <a:srgbClr val="7030A0"/>
                </a:solidFill>
              </a:rPr>
              <a:t>Smart buildings not only take complete care of tenants</a:t>
            </a:r>
            <a:r>
              <a:rPr lang="en-US" i="1" dirty="0" smtClean="0">
                <a:solidFill>
                  <a:srgbClr val="7030A0"/>
                </a:solidFill>
              </a:rPr>
              <a:t>’ </a:t>
            </a:r>
            <a:r>
              <a:rPr lang="en-US" i="1" dirty="0">
                <a:solidFill>
                  <a:srgbClr val="7030A0"/>
                </a:solidFill>
              </a:rPr>
              <a:t>comfort and safety but also promote energy and financial savings. Now, AI also contributes to making buildings smarter and more intelligent than ever</a:t>
            </a:r>
            <a:r>
              <a:rPr lang="en-US" i="1" dirty="0" smtClean="0">
                <a:solidFill>
                  <a:srgbClr val="7030A0"/>
                </a:solidFill>
              </a:rPr>
              <a:t>.</a:t>
            </a:r>
          </a:p>
          <a:p>
            <a:pPr marL="0" indent="0" algn="r">
              <a:buNone/>
            </a:pPr>
            <a:r>
              <a:rPr lang="en-US" i="1" dirty="0" smtClean="0">
                <a:solidFill>
                  <a:srgbClr val="7030A0"/>
                </a:solidFill>
              </a:rPr>
              <a:t>- Forbes 2019</a:t>
            </a:r>
            <a:endParaRPr lang="en-US" i="1" dirty="0">
              <a:solidFill>
                <a:srgbClr val="7030A0"/>
              </a:solidFill>
            </a:endParaRPr>
          </a:p>
        </p:txBody>
      </p:sp>
      <p:pic>
        <p:nvPicPr>
          <p:cNvPr id="7" name="Picture 6"/>
          <p:cNvPicPr>
            <a:picLocks/>
          </p:cNvPicPr>
          <p:nvPr/>
        </p:nvPicPr>
        <p:blipFill>
          <a:blip r:embed="rId3">
            <a:extLst>
              <a:ext uri="{28A0092B-C50C-407E-A947-70E740481C1C}">
                <a14:useLocalDpi xmlns:a14="http://schemas.microsoft.com/office/drawing/2010/main"/>
              </a:ext>
            </a:extLst>
          </a:blip>
          <a:stretch>
            <a:fillRect/>
          </a:stretch>
        </p:blipFill>
        <p:spPr>
          <a:xfrm>
            <a:off x="6392474" y="2634412"/>
            <a:ext cx="1890000" cy="1350000"/>
          </a:xfrm>
          <a:prstGeom prst="rect">
            <a:avLst/>
          </a:prstGeom>
        </p:spPr>
      </p:pic>
      <p:pic>
        <p:nvPicPr>
          <p:cNvPr id="8" name="Picture 7"/>
          <p:cNvPicPr>
            <a:picLocks/>
          </p:cNvPicPr>
          <p:nvPr/>
        </p:nvPicPr>
        <p:blipFill>
          <a:blip r:embed="rId4">
            <a:extLst>
              <a:ext uri="{28A0092B-C50C-407E-A947-70E740481C1C}">
                <a14:useLocalDpi xmlns:a14="http://schemas.microsoft.com/office/drawing/2010/main"/>
              </a:ext>
            </a:extLst>
          </a:blip>
          <a:stretch>
            <a:fillRect/>
          </a:stretch>
        </p:blipFill>
        <p:spPr>
          <a:xfrm>
            <a:off x="900597" y="2634412"/>
            <a:ext cx="1890000" cy="1350000"/>
          </a:xfrm>
          <a:prstGeom prst="rect">
            <a:avLst/>
          </a:prstGeom>
        </p:spPr>
      </p:pic>
      <p:pic>
        <p:nvPicPr>
          <p:cNvPr id="9" name="Picture 8"/>
          <p:cNvPicPr>
            <a:picLocks/>
          </p:cNvPicPr>
          <p:nvPr/>
        </p:nvPicPr>
        <p:blipFill>
          <a:blip r:embed="rId5">
            <a:extLst>
              <a:ext uri="{28A0092B-C50C-407E-A947-70E740481C1C}">
                <a14:useLocalDpi xmlns:a14="http://schemas.microsoft.com/office/drawing/2010/main"/>
              </a:ext>
            </a:extLst>
          </a:blip>
          <a:stretch>
            <a:fillRect/>
          </a:stretch>
        </p:blipFill>
        <p:spPr>
          <a:xfrm>
            <a:off x="3646535" y="2634412"/>
            <a:ext cx="1890000" cy="1350000"/>
          </a:xfrm>
          <a:prstGeom prst="rect">
            <a:avLst/>
          </a:prstGeom>
        </p:spPr>
      </p:pic>
      <p:sp>
        <p:nvSpPr>
          <p:cNvPr id="10" name="Cross 9"/>
          <p:cNvSpPr/>
          <p:nvPr/>
        </p:nvSpPr>
        <p:spPr>
          <a:xfrm>
            <a:off x="3021880" y="3039412"/>
            <a:ext cx="540000" cy="540000"/>
          </a:xfrm>
          <a:prstGeom prst="plus">
            <a:avLst>
              <a:gd name="adj" fmla="val 36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ight Arrow 10"/>
          <p:cNvSpPr/>
          <p:nvPr/>
        </p:nvSpPr>
        <p:spPr>
          <a:xfrm>
            <a:off x="5705846" y="3124715"/>
            <a:ext cx="517317" cy="369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739942" y="4041483"/>
            <a:ext cx="2211311" cy="276999"/>
          </a:xfrm>
          <a:prstGeom prst="rect">
            <a:avLst/>
          </a:prstGeom>
          <a:noFill/>
        </p:spPr>
        <p:txBody>
          <a:bodyPr wrap="none" rtlCol="0">
            <a:spAutoFit/>
          </a:bodyPr>
          <a:lstStyle/>
          <a:p>
            <a:pPr algn="ctr"/>
            <a:r>
              <a:rPr lang="en-US" sz="1200" b="1" dirty="0"/>
              <a:t>ARTIFICIAL INTELLIGENCE</a:t>
            </a:r>
          </a:p>
        </p:txBody>
      </p:sp>
      <p:sp>
        <p:nvSpPr>
          <p:cNvPr id="13" name="TextBox 12"/>
          <p:cNvSpPr txBox="1"/>
          <p:nvPr/>
        </p:nvSpPr>
        <p:spPr>
          <a:xfrm>
            <a:off x="3832353" y="4041483"/>
            <a:ext cx="1518365" cy="276999"/>
          </a:xfrm>
          <a:prstGeom prst="rect">
            <a:avLst/>
          </a:prstGeom>
          <a:noFill/>
        </p:spPr>
        <p:txBody>
          <a:bodyPr wrap="none" rtlCol="0">
            <a:spAutoFit/>
          </a:bodyPr>
          <a:lstStyle/>
          <a:p>
            <a:pPr algn="ctr"/>
            <a:r>
              <a:rPr lang="en-US" sz="1200" b="1"/>
              <a:t>SMART BUILDING</a:t>
            </a:r>
            <a:endParaRPr lang="en-US" sz="1200" b="1" dirty="0"/>
          </a:p>
        </p:txBody>
      </p:sp>
      <p:sp>
        <p:nvSpPr>
          <p:cNvPr id="14" name="TextBox 13"/>
          <p:cNvSpPr txBox="1"/>
          <p:nvPr/>
        </p:nvSpPr>
        <p:spPr>
          <a:xfrm>
            <a:off x="6471692" y="4041483"/>
            <a:ext cx="1731564" cy="276999"/>
          </a:xfrm>
          <a:prstGeom prst="rect">
            <a:avLst/>
          </a:prstGeom>
          <a:noFill/>
        </p:spPr>
        <p:txBody>
          <a:bodyPr wrap="none" rtlCol="0">
            <a:spAutoFit/>
          </a:bodyPr>
          <a:lstStyle/>
          <a:p>
            <a:pPr algn="ctr"/>
            <a:r>
              <a:rPr lang="en-US" sz="1200" b="1" dirty="0"/>
              <a:t>SMARTER BUILDING</a:t>
            </a:r>
          </a:p>
        </p:txBody>
      </p:sp>
      <p:sp>
        <p:nvSpPr>
          <p:cNvPr id="15" name="Title 1">
            <a:extLst>
              <a:ext uri="{FF2B5EF4-FFF2-40B4-BE49-F238E27FC236}">
                <a16:creationId xmlns="" xmlns:a16="http://schemas.microsoft.com/office/drawing/2014/main" id="{A5BD5896-83B3-6D41-B531-3D4419DD0073}"/>
              </a:ext>
            </a:extLst>
          </p:cNvPr>
          <p:cNvSpPr txBox="1">
            <a:spLocks/>
          </p:cNvSpPr>
          <p:nvPr/>
        </p:nvSpPr>
        <p:spPr>
          <a:xfrm>
            <a:off x="628650" y="18433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432FF"/>
                </a:solidFill>
              </a:rPr>
              <a:t>What is Smart Building?</a:t>
            </a:r>
            <a:endParaRPr lang="en-US" sz="3200" dirty="0"/>
          </a:p>
        </p:txBody>
      </p:sp>
    </p:spTree>
    <p:extLst>
      <p:ext uri="{BB962C8B-B14F-4D97-AF65-F5344CB8AC3E}">
        <p14:creationId xmlns:p14="http://schemas.microsoft.com/office/powerpoint/2010/main" val="20754432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94836"/>
          </a:xfrm>
        </p:spPr>
        <p:txBody>
          <a:bodyPr/>
          <a:lstStyle/>
          <a:p>
            <a:pPr algn="l"/>
            <a:r>
              <a:rPr lang="en-US" sz="3200" dirty="0" smtClean="0">
                <a:solidFill>
                  <a:srgbClr val="0432FF"/>
                </a:solidFill>
              </a:rPr>
              <a:t>Demo use case</a:t>
            </a:r>
            <a:endParaRPr lang="en-US" sz="3200" dirty="0">
              <a:solidFill>
                <a:srgbClr val="0432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38" y="868680"/>
            <a:ext cx="4790526" cy="3311423"/>
          </a:xfrm>
          <a:prstGeom prst="rect">
            <a:avLst/>
          </a:prstGeom>
        </p:spPr>
      </p:pic>
      <p:sp>
        <p:nvSpPr>
          <p:cNvPr id="6" name="TextBox 5">
            <a:extLst>
              <a:ext uri="{FF2B5EF4-FFF2-40B4-BE49-F238E27FC236}">
                <a16:creationId xmlns="" xmlns:a16="http://schemas.microsoft.com/office/drawing/2014/main" id="{CF7D048C-535D-784F-BD2B-5F4745F27AB4}"/>
              </a:ext>
            </a:extLst>
          </p:cNvPr>
          <p:cNvSpPr txBox="1"/>
          <p:nvPr/>
        </p:nvSpPr>
        <p:spPr>
          <a:xfrm>
            <a:off x="5660136" y="1517364"/>
            <a:ext cx="3328416" cy="2062103"/>
          </a:xfrm>
          <a:prstGeom prst="rect">
            <a:avLst/>
          </a:prstGeom>
          <a:noFill/>
        </p:spPr>
        <p:txBody>
          <a:bodyPr wrap="square" rtlCol="0">
            <a:spAutoFit/>
          </a:bodyPr>
          <a:lstStyle/>
          <a:p>
            <a:pPr marL="342900" indent="-342900">
              <a:buFont typeface="+mj-lt"/>
              <a:buAutoNum type="arabicPeriod"/>
            </a:pPr>
            <a:r>
              <a:rPr lang="en-US" sz="1600" dirty="0">
                <a:solidFill>
                  <a:srgbClr val="0432FF"/>
                </a:solidFill>
              </a:rPr>
              <a:t>Capture data.</a:t>
            </a:r>
          </a:p>
          <a:p>
            <a:pPr marL="342900" indent="-342900">
              <a:buFont typeface="+mj-lt"/>
              <a:buAutoNum type="arabicPeriod"/>
            </a:pPr>
            <a:r>
              <a:rPr lang="en-US" sz="1600" dirty="0">
                <a:solidFill>
                  <a:srgbClr val="0432FF"/>
                </a:solidFill>
              </a:rPr>
              <a:t>Construct feature matrix</a:t>
            </a:r>
          </a:p>
          <a:p>
            <a:pPr marL="342900" indent="-342900">
              <a:buFont typeface="+mj-lt"/>
              <a:buAutoNum type="arabicPeriod"/>
            </a:pPr>
            <a:r>
              <a:rPr lang="en-US" sz="1600" dirty="0">
                <a:solidFill>
                  <a:srgbClr val="0432FF"/>
                </a:solidFill>
              </a:rPr>
              <a:t>Train/Test Split</a:t>
            </a:r>
          </a:p>
          <a:p>
            <a:pPr marL="342900" indent="-342900">
              <a:buFont typeface="+mj-lt"/>
              <a:buAutoNum type="arabicPeriod"/>
            </a:pPr>
            <a:r>
              <a:rPr lang="en-US" sz="1600" dirty="0">
                <a:solidFill>
                  <a:srgbClr val="0432FF"/>
                </a:solidFill>
              </a:rPr>
              <a:t>Setup environment</a:t>
            </a:r>
          </a:p>
          <a:p>
            <a:pPr marL="342900" indent="-342900">
              <a:buFont typeface="+mj-lt"/>
              <a:buAutoNum type="arabicPeriod"/>
            </a:pPr>
            <a:r>
              <a:rPr lang="en-US" sz="1600" dirty="0">
                <a:solidFill>
                  <a:srgbClr val="0432FF"/>
                </a:solidFill>
              </a:rPr>
              <a:t>Prepare federated data.</a:t>
            </a:r>
          </a:p>
          <a:p>
            <a:pPr marL="342900" indent="-342900">
              <a:buFont typeface="+mj-lt"/>
              <a:buAutoNum type="arabicPeriod"/>
            </a:pPr>
            <a:r>
              <a:rPr lang="en-US" sz="1600" dirty="0">
                <a:solidFill>
                  <a:srgbClr val="0432FF"/>
                </a:solidFill>
              </a:rPr>
              <a:t>Train model in federated way.</a:t>
            </a:r>
          </a:p>
          <a:p>
            <a:pPr marL="342900" indent="-342900">
              <a:buFont typeface="+mj-lt"/>
              <a:buAutoNum type="arabicPeriod"/>
            </a:pPr>
            <a:r>
              <a:rPr lang="en-US" sz="1600" dirty="0">
                <a:solidFill>
                  <a:srgbClr val="0432FF"/>
                </a:solidFill>
              </a:rPr>
              <a:t>Save, Load, Predict.</a:t>
            </a:r>
          </a:p>
          <a:p>
            <a:pPr marL="342900" indent="-342900">
              <a:buFont typeface="+mj-lt"/>
              <a:buAutoNum type="arabicPeriod"/>
            </a:pPr>
            <a:endParaRPr lang="en-US" sz="1600" dirty="0">
              <a:solidFill>
                <a:srgbClr val="0432FF"/>
              </a:solidFill>
            </a:endParaRPr>
          </a:p>
        </p:txBody>
      </p:sp>
    </p:spTree>
    <p:extLst>
      <p:ext uri="{BB962C8B-B14F-4D97-AF65-F5344CB8AC3E}">
        <p14:creationId xmlns:p14="http://schemas.microsoft.com/office/powerpoint/2010/main" val="679309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85692"/>
          </a:xfrm>
        </p:spPr>
        <p:txBody>
          <a:bodyPr/>
          <a:lstStyle/>
          <a:p>
            <a:pPr algn="l"/>
            <a:r>
              <a:rPr lang="en-US" sz="3200" dirty="0">
                <a:solidFill>
                  <a:srgbClr val="0432FF"/>
                </a:solidFill>
              </a:rPr>
              <a:t>Some of </a:t>
            </a:r>
            <a:r>
              <a:rPr lang="en-US" sz="3200" dirty="0" smtClean="0">
                <a:solidFill>
                  <a:srgbClr val="0432FF"/>
                </a:solidFill>
              </a:rPr>
              <a:t>our design choices</a:t>
            </a:r>
            <a:endParaRPr lang="en-US" sz="3200" dirty="0">
              <a:solidFill>
                <a:srgbClr val="0432FF"/>
              </a:solidFill>
            </a:endParaRPr>
          </a:p>
        </p:txBody>
      </p:sp>
      <p:sp>
        <p:nvSpPr>
          <p:cNvPr id="3" name="Rectangle 2"/>
          <p:cNvSpPr/>
          <p:nvPr/>
        </p:nvSpPr>
        <p:spPr>
          <a:xfrm>
            <a:off x="3016021" y="3528236"/>
            <a:ext cx="3159177" cy="60710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Graph </a:t>
            </a:r>
            <a:r>
              <a:rPr lang="en-US">
                <a:sym typeface="Wingdings"/>
              </a:rPr>
              <a:t> C++</a:t>
            </a:r>
            <a:endParaRPr lang="en-US"/>
          </a:p>
        </p:txBody>
      </p:sp>
      <p:sp>
        <p:nvSpPr>
          <p:cNvPr id="6" name="Rectangle 5"/>
          <p:cNvSpPr/>
          <p:nvPr/>
        </p:nvSpPr>
        <p:spPr>
          <a:xfrm>
            <a:off x="3016021" y="2731883"/>
            <a:ext cx="3159177" cy="6071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Quantization</a:t>
            </a:r>
          </a:p>
        </p:txBody>
      </p:sp>
      <p:sp>
        <p:nvSpPr>
          <p:cNvPr id="7" name="Rectangle 6"/>
          <p:cNvSpPr/>
          <p:nvPr/>
        </p:nvSpPr>
        <p:spPr>
          <a:xfrm>
            <a:off x="3016021" y="2080338"/>
            <a:ext cx="3159177" cy="6071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Prunning</a:t>
            </a:r>
            <a:endParaRPr lang="en-US" dirty="0"/>
          </a:p>
        </p:txBody>
      </p:sp>
      <p:sp>
        <p:nvSpPr>
          <p:cNvPr id="4" name="Rectangle 3"/>
          <p:cNvSpPr/>
          <p:nvPr/>
        </p:nvSpPr>
        <p:spPr>
          <a:xfrm>
            <a:off x="3016021" y="1137831"/>
            <a:ext cx="1394086" cy="75325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Tensorflow</a:t>
            </a:r>
            <a:endParaRPr lang="en-US" dirty="0"/>
          </a:p>
          <a:p>
            <a:pPr algn="ctr"/>
            <a:r>
              <a:rPr lang="en-US" dirty="0"/>
              <a:t>Lite</a:t>
            </a:r>
          </a:p>
        </p:txBody>
      </p:sp>
      <p:sp>
        <p:nvSpPr>
          <p:cNvPr id="8" name="Rectangle 7"/>
          <p:cNvSpPr/>
          <p:nvPr/>
        </p:nvSpPr>
        <p:spPr>
          <a:xfrm>
            <a:off x="4781112" y="1137831"/>
            <a:ext cx="1394086" cy="75325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Pytorch</a:t>
            </a:r>
            <a:endParaRPr lang="en-US" dirty="0"/>
          </a:p>
          <a:p>
            <a:pPr algn="ctr"/>
            <a:r>
              <a:rPr lang="en-US" dirty="0"/>
              <a:t>Mobile</a:t>
            </a:r>
          </a:p>
        </p:txBody>
      </p:sp>
    </p:spTree>
    <p:extLst>
      <p:ext uri="{BB962C8B-B14F-4D97-AF65-F5344CB8AC3E}">
        <p14:creationId xmlns:p14="http://schemas.microsoft.com/office/powerpoint/2010/main" val="11270603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52431"/>
          </a:xfrm>
        </p:spPr>
        <p:txBody>
          <a:bodyPr/>
          <a:lstStyle/>
          <a:p>
            <a:pPr algn="l"/>
            <a:r>
              <a:rPr lang="en-US" sz="3200" dirty="0" smtClean="0">
                <a:solidFill>
                  <a:srgbClr val="0432FF"/>
                </a:solidFill>
              </a:rPr>
              <a:t>Types of Federated Learning</a:t>
            </a:r>
            <a:endParaRPr lang="en-US" sz="3200" dirty="0">
              <a:solidFill>
                <a:srgbClr val="0432FF"/>
              </a:solidFill>
            </a:endParaRPr>
          </a:p>
        </p:txBody>
      </p:sp>
      <p:pic>
        <p:nvPicPr>
          <p:cNvPr id="6" name="Picture 5"/>
          <p:cNvPicPr>
            <a:picLocks noChangeAspect="1"/>
          </p:cNvPicPr>
          <p:nvPr/>
        </p:nvPicPr>
        <p:blipFill>
          <a:blip r:embed="rId3"/>
          <a:stretch>
            <a:fillRect/>
          </a:stretch>
        </p:blipFill>
        <p:spPr>
          <a:xfrm>
            <a:off x="1051655" y="1423861"/>
            <a:ext cx="3198058" cy="2133080"/>
          </a:xfrm>
          <a:prstGeom prst="rect">
            <a:avLst/>
          </a:prstGeom>
        </p:spPr>
      </p:pic>
      <p:pic>
        <p:nvPicPr>
          <p:cNvPr id="7" name="Picture 6"/>
          <p:cNvPicPr>
            <a:picLocks noChangeAspect="1"/>
          </p:cNvPicPr>
          <p:nvPr/>
        </p:nvPicPr>
        <p:blipFill>
          <a:blip r:embed="rId4"/>
          <a:stretch>
            <a:fillRect/>
          </a:stretch>
        </p:blipFill>
        <p:spPr>
          <a:xfrm>
            <a:off x="5042785" y="1423861"/>
            <a:ext cx="3198058" cy="2133080"/>
          </a:xfrm>
          <a:prstGeom prst="rect">
            <a:avLst/>
          </a:prstGeom>
        </p:spPr>
      </p:pic>
      <p:sp>
        <p:nvSpPr>
          <p:cNvPr id="8" name="TextBox 7"/>
          <p:cNvSpPr txBox="1"/>
          <p:nvPr/>
        </p:nvSpPr>
        <p:spPr>
          <a:xfrm>
            <a:off x="1194195" y="3605555"/>
            <a:ext cx="2912977" cy="261610"/>
          </a:xfrm>
          <a:prstGeom prst="rect">
            <a:avLst/>
          </a:prstGeom>
          <a:noFill/>
        </p:spPr>
        <p:txBody>
          <a:bodyPr wrap="none" rtlCol="0">
            <a:spAutoFit/>
          </a:bodyPr>
          <a:lstStyle/>
          <a:p>
            <a:r>
              <a:rPr lang="en-US" sz="1100" b="1" dirty="0" smtClean="0"/>
              <a:t>SINGLE PARTY FEDERATED LEARNING</a:t>
            </a:r>
            <a:endParaRPr lang="en-US" sz="1100" b="1" dirty="0"/>
          </a:p>
        </p:txBody>
      </p:sp>
      <p:sp>
        <p:nvSpPr>
          <p:cNvPr id="9" name="TextBox 8"/>
          <p:cNvSpPr txBox="1"/>
          <p:nvPr/>
        </p:nvSpPr>
        <p:spPr>
          <a:xfrm>
            <a:off x="5213378" y="3605555"/>
            <a:ext cx="2856872" cy="261610"/>
          </a:xfrm>
          <a:prstGeom prst="rect">
            <a:avLst/>
          </a:prstGeom>
          <a:noFill/>
        </p:spPr>
        <p:txBody>
          <a:bodyPr wrap="none" rtlCol="0">
            <a:spAutoFit/>
          </a:bodyPr>
          <a:lstStyle/>
          <a:p>
            <a:r>
              <a:rPr lang="en-US" sz="1100" b="1" dirty="0" smtClean="0"/>
              <a:t>MULTI PARTY FEDERATED LEARNING.</a:t>
            </a:r>
            <a:endParaRPr lang="en-US" sz="1100" b="1" dirty="0"/>
          </a:p>
        </p:txBody>
      </p:sp>
    </p:spTree>
    <p:extLst>
      <p:ext uri="{BB962C8B-B14F-4D97-AF65-F5344CB8AC3E}">
        <p14:creationId xmlns:p14="http://schemas.microsoft.com/office/powerpoint/2010/main" val="151565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82061"/>
          </a:xfrm>
        </p:spPr>
        <p:txBody>
          <a:bodyPr/>
          <a:lstStyle/>
          <a:p>
            <a:pPr algn="l"/>
            <a:r>
              <a:rPr lang="en-US" sz="3200" dirty="0" smtClean="0">
                <a:solidFill>
                  <a:srgbClr val="0432FF"/>
                </a:solidFill>
              </a:rPr>
              <a:t>Single Party Federated Learning</a:t>
            </a:r>
            <a:endParaRPr lang="en-US" sz="3200" dirty="0">
              <a:solidFill>
                <a:srgbClr val="0432FF"/>
              </a:solidFill>
            </a:endParaRPr>
          </a:p>
        </p:txBody>
      </p:sp>
      <p:pic>
        <p:nvPicPr>
          <p:cNvPr id="5" name="Content Placeholder 4"/>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6848983" y="2994402"/>
            <a:ext cx="758447" cy="758447"/>
          </a:xfrm>
        </p:spPr>
      </p:pic>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66863" y="855905"/>
            <a:ext cx="1011836" cy="1011836"/>
          </a:xfrm>
          <a:prstGeom prst="rect">
            <a:avLst/>
          </a:prstGeom>
        </p:spPr>
      </p:pic>
      <p:pic>
        <p:nvPicPr>
          <p:cNvPr id="7" name="Content Placeholder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08416" y="2994402"/>
            <a:ext cx="758447" cy="758447"/>
          </a:xfrm>
          <a:prstGeom prst="rect">
            <a:avLst/>
          </a:prstGeom>
        </p:spPr>
      </p:pic>
      <p:pic>
        <p:nvPicPr>
          <p:cNvPr id="8" name="Content Placeholder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78699" y="2994403"/>
            <a:ext cx="758447" cy="758447"/>
          </a:xfrm>
          <a:prstGeom prst="rect">
            <a:avLst/>
          </a:prstGeom>
        </p:spPr>
      </p:pic>
      <p:pic>
        <p:nvPicPr>
          <p:cNvPr id="9" name="Content Placeholder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38132" y="2994402"/>
            <a:ext cx="758447" cy="758447"/>
          </a:xfrm>
          <a:prstGeom prst="rect">
            <a:avLst/>
          </a:prstGeom>
        </p:spPr>
      </p:pic>
      <p:cxnSp>
        <p:nvCxnSpPr>
          <p:cNvPr id="10" name="Straight Arrow Connector 9">
            <a:extLst>
              <a:ext uri="{FF2B5EF4-FFF2-40B4-BE49-F238E27FC236}">
                <a16:creationId xmlns="" xmlns:a16="http://schemas.microsoft.com/office/drawing/2014/main" id="{6193C0E5-4AED-394F-93B1-C1387EAA0DCF}"/>
              </a:ext>
            </a:extLst>
          </p:cNvPr>
          <p:cNvCxnSpPr/>
          <p:nvPr/>
        </p:nvCxnSpPr>
        <p:spPr>
          <a:xfrm flipV="1">
            <a:off x="2461742" y="2160051"/>
            <a:ext cx="1127501" cy="569563"/>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189CFE0B-C8DA-6240-BECD-7C0CA82B286C}"/>
              </a:ext>
            </a:extLst>
          </p:cNvPr>
          <p:cNvCxnSpPr/>
          <p:nvPr/>
        </p:nvCxnSpPr>
        <p:spPr>
          <a:xfrm flipV="1">
            <a:off x="3996074" y="2346030"/>
            <a:ext cx="244099" cy="383583"/>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3207BA49-DF3D-CA47-B866-421FCFFCCD20}"/>
              </a:ext>
            </a:extLst>
          </p:cNvPr>
          <p:cNvCxnSpPr>
            <a:cxnSpLocks/>
          </p:cNvCxnSpPr>
          <p:nvPr/>
        </p:nvCxnSpPr>
        <p:spPr>
          <a:xfrm flipH="1" flipV="1">
            <a:off x="4923164" y="2388877"/>
            <a:ext cx="244100" cy="383584"/>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B6AD1023-16DF-994F-B81D-96FBF1FE819B}"/>
              </a:ext>
            </a:extLst>
          </p:cNvPr>
          <p:cNvCxnSpPr/>
          <p:nvPr/>
        </p:nvCxnSpPr>
        <p:spPr>
          <a:xfrm flipH="1" flipV="1">
            <a:off x="5495536" y="2202898"/>
            <a:ext cx="1092629" cy="526715"/>
          </a:xfrm>
          <a:prstGeom prst="straightConnector1">
            <a:avLst/>
          </a:prstGeom>
          <a:ln w="38100">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60469" y="1834080"/>
            <a:ext cx="2541080" cy="300082"/>
          </a:xfrm>
          <a:prstGeom prst="rect">
            <a:avLst/>
          </a:prstGeom>
          <a:noFill/>
        </p:spPr>
        <p:txBody>
          <a:bodyPr wrap="none" rtlCol="0">
            <a:spAutoFit/>
          </a:bodyPr>
          <a:lstStyle/>
          <a:p>
            <a:r>
              <a:rPr lang="en-US" sz="1350"/>
              <a:t>Music recommendation engine</a:t>
            </a:r>
          </a:p>
        </p:txBody>
      </p:sp>
      <p:sp>
        <p:nvSpPr>
          <p:cNvPr id="15" name="Rectangle 14">
            <a:extLst>
              <a:ext uri="{FF2B5EF4-FFF2-40B4-BE49-F238E27FC236}">
                <a16:creationId xmlns="" xmlns:a16="http://schemas.microsoft.com/office/drawing/2014/main" id="{9F19A52C-4803-C744-80D7-7CC716010181}"/>
              </a:ext>
            </a:extLst>
          </p:cNvPr>
          <p:cNvSpPr/>
          <p:nvPr/>
        </p:nvSpPr>
        <p:spPr>
          <a:xfrm>
            <a:off x="1539692" y="3847639"/>
            <a:ext cx="6067738" cy="457933"/>
          </a:xfrm>
          <a:prstGeom prst="rect">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only one entity is involved in governance of the distributed data capture and flow system</a:t>
            </a:r>
          </a:p>
        </p:txBody>
      </p:sp>
    </p:spTree>
    <p:extLst>
      <p:ext uri="{BB962C8B-B14F-4D97-AF65-F5344CB8AC3E}">
        <p14:creationId xmlns:p14="http://schemas.microsoft.com/office/powerpoint/2010/main" val="13294737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32034"/>
          </a:xfrm>
        </p:spPr>
        <p:txBody>
          <a:bodyPr/>
          <a:lstStyle/>
          <a:p>
            <a:pPr algn="l"/>
            <a:r>
              <a:rPr lang="en-US" sz="3200" dirty="0" smtClean="0">
                <a:solidFill>
                  <a:srgbClr val="0432FF"/>
                </a:solidFill>
              </a:rPr>
              <a:t>Multi Party Federated Learning</a:t>
            </a:r>
            <a:endParaRPr lang="en-US" sz="3200" dirty="0">
              <a:solidFill>
                <a:srgbClr val="0432FF"/>
              </a:solidFill>
            </a:endParaRPr>
          </a:p>
        </p:txBody>
      </p:sp>
      <p:sp>
        <p:nvSpPr>
          <p:cNvPr id="4" name="Rectangle 3"/>
          <p:cNvSpPr/>
          <p:nvPr/>
        </p:nvSpPr>
        <p:spPr>
          <a:xfrm>
            <a:off x="1866528" y="1285571"/>
            <a:ext cx="5014209" cy="255207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1866527" y="1285571"/>
            <a:ext cx="2417164" cy="148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ORG A</a:t>
            </a:r>
          </a:p>
        </p:txBody>
      </p:sp>
      <p:sp>
        <p:nvSpPr>
          <p:cNvPr id="17" name="Rectangle 16"/>
          <p:cNvSpPr/>
          <p:nvPr/>
        </p:nvSpPr>
        <p:spPr>
          <a:xfrm>
            <a:off x="3496708" y="2151254"/>
            <a:ext cx="3384029" cy="1686394"/>
          </a:xfrm>
          <a:prstGeom prst="rect">
            <a:avLst/>
          </a:prstGeom>
          <a:solidFill>
            <a:srgbClr val="008B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ORG B</a:t>
            </a:r>
          </a:p>
        </p:txBody>
      </p:sp>
      <p:sp>
        <p:nvSpPr>
          <p:cNvPr id="18" name="Rectangle 17"/>
          <p:cNvSpPr/>
          <p:nvPr/>
        </p:nvSpPr>
        <p:spPr>
          <a:xfrm>
            <a:off x="3496708" y="2151253"/>
            <a:ext cx="786983" cy="6183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rot="16200000">
            <a:off x="1068119" y="2411568"/>
            <a:ext cx="809837" cy="300082"/>
          </a:xfrm>
          <a:prstGeom prst="rect">
            <a:avLst/>
          </a:prstGeom>
          <a:noFill/>
        </p:spPr>
        <p:txBody>
          <a:bodyPr wrap="none" rtlCol="0">
            <a:spAutoFit/>
          </a:bodyPr>
          <a:lstStyle/>
          <a:p>
            <a:r>
              <a:rPr lang="en-US" sz="1350"/>
              <a:t>features</a:t>
            </a:r>
          </a:p>
        </p:txBody>
      </p:sp>
      <p:sp>
        <p:nvSpPr>
          <p:cNvPr id="21" name="TextBox 20"/>
          <p:cNvSpPr txBox="1"/>
          <p:nvPr/>
        </p:nvSpPr>
        <p:spPr>
          <a:xfrm>
            <a:off x="4022734" y="4000754"/>
            <a:ext cx="675185" cy="300082"/>
          </a:xfrm>
          <a:prstGeom prst="rect">
            <a:avLst/>
          </a:prstGeom>
          <a:noFill/>
        </p:spPr>
        <p:txBody>
          <a:bodyPr wrap="none" rtlCol="0">
            <a:spAutoFit/>
          </a:bodyPr>
          <a:lstStyle/>
          <a:p>
            <a:r>
              <a:rPr lang="en-US" sz="1350" dirty="0"/>
              <a:t>clients</a:t>
            </a:r>
          </a:p>
        </p:txBody>
      </p:sp>
      <p:sp>
        <p:nvSpPr>
          <p:cNvPr id="27" name="TextBox 26"/>
          <p:cNvSpPr txBox="1"/>
          <p:nvPr/>
        </p:nvSpPr>
        <p:spPr>
          <a:xfrm>
            <a:off x="6959436" y="2331612"/>
            <a:ext cx="1290738" cy="300082"/>
          </a:xfrm>
          <a:prstGeom prst="rect">
            <a:avLst/>
          </a:prstGeom>
          <a:noFill/>
        </p:spPr>
        <p:txBody>
          <a:bodyPr wrap="none" rtlCol="0">
            <a:spAutoFit/>
          </a:bodyPr>
          <a:lstStyle/>
          <a:p>
            <a:r>
              <a:rPr lang="en-US" sz="1350" b="1" dirty="0">
                <a:solidFill>
                  <a:srgbClr val="FF40FF"/>
                </a:solidFill>
              </a:rPr>
              <a:t>Horizontal FL</a:t>
            </a:r>
          </a:p>
        </p:txBody>
      </p:sp>
      <p:sp>
        <p:nvSpPr>
          <p:cNvPr id="32" name="TextBox 31"/>
          <p:cNvSpPr txBox="1"/>
          <p:nvPr/>
        </p:nvSpPr>
        <p:spPr>
          <a:xfrm>
            <a:off x="3360214" y="879812"/>
            <a:ext cx="1059970" cy="300082"/>
          </a:xfrm>
          <a:prstGeom prst="rect">
            <a:avLst/>
          </a:prstGeom>
          <a:solidFill>
            <a:schemeClr val="bg1"/>
          </a:solidFill>
        </p:spPr>
        <p:txBody>
          <a:bodyPr wrap="none" rtlCol="0">
            <a:spAutoFit/>
          </a:bodyPr>
          <a:lstStyle/>
          <a:p>
            <a:r>
              <a:rPr lang="en-US" sz="1350" b="1" dirty="0">
                <a:solidFill>
                  <a:srgbClr val="FF0000"/>
                </a:solidFill>
              </a:rPr>
              <a:t>Vertical FL</a:t>
            </a:r>
          </a:p>
        </p:txBody>
      </p:sp>
      <p:sp>
        <p:nvSpPr>
          <p:cNvPr id="3" name="Rectangle 2"/>
          <p:cNvSpPr/>
          <p:nvPr/>
        </p:nvSpPr>
        <p:spPr>
          <a:xfrm>
            <a:off x="1866526" y="2151253"/>
            <a:ext cx="5014211" cy="625997"/>
          </a:xfrm>
          <a:prstGeom prst="rect">
            <a:avLst/>
          </a:prstGeom>
          <a:noFill/>
          <a:ln w="762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3496707" y="1285571"/>
            <a:ext cx="786984" cy="255207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763397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58260"/>
          </a:xfrm>
        </p:spPr>
        <p:txBody>
          <a:bodyPr/>
          <a:lstStyle/>
          <a:p>
            <a:pPr algn="l"/>
            <a:r>
              <a:rPr lang="en-US" sz="3200" dirty="0" smtClean="0">
                <a:solidFill>
                  <a:srgbClr val="0432FF"/>
                </a:solidFill>
              </a:rPr>
              <a:t>Challenges in Federated Learning</a:t>
            </a:r>
            <a:endParaRPr lang="en-US" sz="3200" dirty="0">
              <a:solidFill>
                <a:srgbClr val="0432FF"/>
              </a:solidFill>
            </a:endParaRPr>
          </a:p>
        </p:txBody>
      </p:sp>
      <p:sp>
        <p:nvSpPr>
          <p:cNvPr id="3" name="Content Placeholder 2"/>
          <p:cNvSpPr>
            <a:spLocks noGrp="1"/>
          </p:cNvSpPr>
          <p:nvPr>
            <p:ph idx="1"/>
          </p:nvPr>
        </p:nvSpPr>
        <p:spPr/>
        <p:txBody>
          <a:bodyPr/>
          <a:lstStyle/>
          <a:p>
            <a:r>
              <a:rPr lang="en-US" sz="1600" dirty="0" smtClean="0"/>
              <a:t>Inference Attack.</a:t>
            </a:r>
          </a:p>
          <a:p>
            <a:r>
              <a:rPr lang="en-US" sz="1600" dirty="0" smtClean="0"/>
              <a:t>Model Poisoning.</a:t>
            </a:r>
            <a:endParaRPr lang="en-US" sz="1600" dirty="0"/>
          </a:p>
        </p:txBody>
      </p:sp>
      <p:pic>
        <p:nvPicPr>
          <p:cNvPr id="4" name="Picture 3"/>
          <p:cNvPicPr>
            <a:picLocks noChangeAspect="1"/>
          </p:cNvPicPr>
          <p:nvPr/>
        </p:nvPicPr>
        <p:blipFill>
          <a:blip r:embed="rId3"/>
          <a:stretch>
            <a:fillRect/>
          </a:stretch>
        </p:blipFill>
        <p:spPr>
          <a:xfrm>
            <a:off x="4690341" y="1369219"/>
            <a:ext cx="3566691" cy="2506323"/>
          </a:xfrm>
          <a:prstGeom prst="rect">
            <a:avLst/>
          </a:prstGeom>
        </p:spPr>
      </p:pic>
    </p:spTree>
    <p:extLst>
      <p:ext uri="{BB962C8B-B14F-4D97-AF65-F5344CB8AC3E}">
        <p14:creationId xmlns:p14="http://schemas.microsoft.com/office/powerpoint/2010/main" val="6761525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29188"/>
          </a:xfrm>
        </p:spPr>
        <p:txBody>
          <a:bodyPr/>
          <a:lstStyle/>
          <a:p>
            <a:pPr algn="l"/>
            <a:r>
              <a:rPr lang="en-US" sz="3200" dirty="0" smtClean="0">
                <a:solidFill>
                  <a:srgbClr val="C00000"/>
                </a:solidFill>
              </a:rPr>
              <a:t>Inference Attack</a:t>
            </a:r>
            <a:endParaRPr lang="en-US" sz="3200" dirty="0">
              <a:solidFill>
                <a:srgbClr val="C00000"/>
              </a:solidFill>
            </a:endParaRPr>
          </a:p>
        </p:txBody>
      </p:sp>
      <p:sp>
        <p:nvSpPr>
          <p:cNvPr id="3" name="Content Placeholder 2"/>
          <p:cNvSpPr>
            <a:spLocks noGrp="1"/>
          </p:cNvSpPr>
          <p:nvPr>
            <p:ph idx="1"/>
          </p:nvPr>
        </p:nvSpPr>
        <p:spPr>
          <a:xfrm>
            <a:off x="628650" y="1076911"/>
            <a:ext cx="3362481" cy="3263504"/>
          </a:xfrm>
        </p:spPr>
        <p:txBody>
          <a:bodyPr/>
          <a:lstStyle/>
          <a:p>
            <a:r>
              <a:rPr lang="en-US" sz="1600" dirty="0"/>
              <a:t>M</a:t>
            </a:r>
            <a:r>
              <a:rPr lang="en-US" sz="1600" dirty="0" smtClean="0"/>
              <a:t>odel </a:t>
            </a:r>
            <a:r>
              <a:rPr lang="en-US" sz="1600" dirty="0"/>
              <a:t>deltas encode subtle </a:t>
            </a:r>
            <a:r>
              <a:rPr lang="en-US" sz="1600" dirty="0" smtClean="0"/>
              <a:t>variations of user specific information.</a:t>
            </a:r>
          </a:p>
          <a:p>
            <a:r>
              <a:rPr lang="en-US" sz="1600" dirty="0" smtClean="0"/>
              <a:t>Possible to de-anonymize </a:t>
            </a:r>
            <a:r>
              <a:rPr lang="en-US" sz="1600" dirty="0"/>
              <a:t>participating devices using a limited set of auxiliary data.</a:t>
            </a:r>
          </a:p>
          <a:p>
            <a:endParaRPr lang="en-US" sz="1600" dirty="0"/>
          </a:p>
        </p:txBody>
      </p:sp>
      <p:sp>
        <p:nvSpPr>
          <p:cNvPr id="4" name="Rectangle 3"/>
          <p:cNvSpPr/>
          <p:nvPr/>
        </p:nvSpPr>
        <p:spPr>
          <a:xfrm>
            <a:off x="4644328" y="1076911"/>
            <a:ext cx="2878112" cy="530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Aggregator (global </a:t>
            </a:r>
            <a:r>
              <a:rPr lang="en-US" sz="1350" dirty="0" err="1"/>
              <a:t>param</a:t>
            </a:r>
            <a:r>
              <a:rPr lang="en-US" sz="1350" dirty="0"/>
              <a:t> W</a:t>
            </a:r>
            <a:r>
              <a:rPr lang="en-US" sz="1350" baseline="30000" dirty="0"/>
              <a:t>t+1</a:t>
            </a:r>
            <a:r>
              <a:rPr lang="en-US" sz="1350" dirty="0"/>
              <a:t>)</a:t>
            </a:r>
          </a:p>
        </p:txBody>
      </p:sp>
      <p:sp>
        <p:nvSpPr>
          <p:cNvPr id="5" name="Rectangle 4"/>
          <p:cNvSpPr/>
          <p:nvPr/>
        </p:nvSpPr>
        <p:spPr>
          <a:xfrm>
            <a:off x="2742000" y="2878122"/>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2908766" y="2990548"/>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f(x,W</a:t>
            </a:r>
            <a:r>
              <a:rPr lang="en-US" sz="1350" baseline="-25000" dirty="0">
                <a:solidFill>
                  <a:schemeClr val="tx1"/>
                </a:solidFill>
              </a:rPr>
              <a:t>1</a:t>
            </a:r>
            <a:r>
              <a:rPr lang="en-US" sz="1350" baseline="30000" dirty="0">
                <a:solidFill>
                  <a:schemeClr val="tx1"/>
                </a:solidFill>
              </a:rPr>
              <a:t>t</a:t>
            </a:r>
            <a:r>
              <a:rPr lang="en-US" sz="1350" dirty="0">
                <a:solidFill>
                  <a:schemeClr val="tx1"/>
                </a:solidFill>
              </a:rPr>
              <a:t>)</a:t>
            </a:r>
          </a:p>
        </p:txBody>
      </p:sp>
      <p:sp>
        <p:nvSpPr>
          <p:cNvPr id="7" name="Can 6"/>
          <p:cNvSpPr/>
          <p:nvPr/>
        </p:nvSpPr>
        <p:spPr>
          <a:xfrm>
            <a:off x="3179526" y="3591266"/>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1</a:t>
            </a:r>
            <a:endParaRPr lang="en-US" sz="1350" dirty="0">
              <a:solidFill>
                <a:schemeClr val="tx1"/>
              </a:solidFill>
            </a:endParaRPr>
          </a:p>
        </p:txBody>
      </p:sp>
      <p:sp>
        <p:nvSpPr>
          <p:cNvPr id="8" name="Rectangle 7"/>
          <p:cNvSpPr/>
          <p:nvPr/>
        </p:nvSpPr>
        <p:spPr>
          <a:xfrm>
            <a:off x="4508966" y="2891238"/>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4675732" y="2992422"/>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f(x,W</a:t>
            </a:r>
            <a:r>
              <a:rPr lang="en-US" sz="1350" baseline="-25000" dirty="0">
                <a:solidFill>
                  <a:schemeClr val="tx1"/>
                </a:solidFill>
              </a:rPr>
              <a:t>2</a:t>
            </a:r>
            <a:r>
              <a:rPr lang="en-US" sz="1350" baseline="30000" dirty="0">
                <a:solidFill>
                  <a:schemeClr val="tx1"/>
                </a:solidFill>
              </a:rPr>
              <a:t>t</a:t>
            </a:r>
            <a:r>
              <a:rPr lang="en-US" sz="1350" dirty="0">
                <a:solidFill>
                  <a:schemeClr val="tx1"/>
                </a:solidFill>
              </a:rPr>
              <a:t>)</a:t>
            </a:r>
          </a:p>
        </p:txBody>
      </p:sp>
      <p:sp>
        <p:nvSpPr>
          <p:cNvPr id="10" name="Can 9"/>
          <p:cNvSpPr/>
          <p:nvPr/>
        </p:nvSpPr>
        <p:spPr>
          <a:xfrm>
            <a:off x="4947429" y="3616006"/>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2</a:t>
            </a:r>
            <a:endParaRPr lang="en-US" sz="1350" dirty="0">
              <a:solidFill>
                <a:schemeClr val="tx1"/>
              </a:solidFill>
            </a:endParaRPr>
          </a:p>
        </p:txBody>
      </p:sp>
      <p:sp>
        <p:nvSpPr>
          <p:cNvPr id="11" name="Rectangle 10"/>
          <p:cNvSpPr/>
          <p:nvPr/>
        </p:nvSpPr>
        <p:spPr>
          <a:xfrm>
            <a:off x="7221249" y="2878122"/>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7388015" y="2979306"/>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a:t>
            </a:r>
            <a:r>
              <a:rPr lang="en-US" sz="1350" dirty="0" err="1">
                <a:solidFill>
                  <a:schemeClr val="tx1"/>
                </a:solidFill>
              </a:rPr>
              <a:t>x,W</a:t>
            </a:r>
            <a:r>
              <a:rPr lang="en-US" sz="1350" baseline="-25000" dirty="0" err="1">
                <a:solidFill>
                  <a:schemeClr val="tx1"/>
                </a:solidFill>
              </a:rPr>
              <a:t>N</a:t>
            </a:r>
            <a:r>
              <a:rPr lang="en-US" sz="1350" baseline="30000" dirty="0" err="1">
                <a:solidFill>
                  <a:schemeClr val="tx1"/>
                </a:solidFill>
              </a:rPr>
              <a:t>t</a:t>
            </a:r>
            <a:r>
              <a:rPr lang="en-US" sz="1350" dirty="0">
                <a:solidFill>
                  <a:schemeClr val="tx1"/>
                </a:solidFill>
              </a:rPr>
              <a:t>)</a:t>
            </a:r>
          </a:p>
        </p:txBody>
      </p:sp>
      <p:sp>
        <p:nvSpPr>
          <p:cNvPr id="13" name="Can 12"/>
          <p:cNvSpPr/>
          <p:nvPr/>
        </p:nvSpPr>
        <p:spPr>
          <a:xfrm>
            <a:off x="7659712" y="3602890"/>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N</a:t>
            </a:r>
            <a:endParaRPr lang="en-US" sz="1350" dirty="0">
              <a:solidFill>
                <a:schemeClr val="tx1"/>
              </a:solidFill>
            </a:endParaRPr>
          </a:p>
        </p:txBody>
      </p:sp>
      <p:cxnSp>
        <p:nvCxnSpPr>
          <p:cNvPr id="15" name="Curved Connector 14"/>
          <p:cNvCxnSpPr>
            <a:stCxn id="5" idx="0"/>
            <a:endCxn id="4" idx="2"/>
          </p:cNvCxnSpPr>
          <p:nvPr/>
        </p:nvCxnSpPr>
        <p:spPr>
          <a:xfrm rot="5400000" flipH="1" flipV="1">
            <a:off x="4151296" y="946034"/>
            <a:ext cx="1270427" cy="2593750"/>
          </a:xfrm>
          <a:prstGeom prst="curved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8" idx="0"/>
            <a:endCxn id="4" idx="2"/>
          </p:cNvCxnSpPr>
          <p:nvPr/>
        </p:nvCxnSpPr>
        <p:spPr>
          <a:xfrm rot="5400000" flipH="1" flipV="1">
            <a:off x="5028221" y="1836075"/>
            <a:ext cx="1283543" cy="826784"/>
          </a:xfrm>
          <a:prstGeom prst="curved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1" idx="0"/>
            <a:endCxn id="4" idx="2"/>
          </p:cNvCxnSpPr>
          <p:nvPr/>
        </p:nvCxnSpPr>
        <p:spPr>
          <a:xfrm rot="16200000" flipV="1">
            <a:off x="6390921" y="1300159"/>
            <a:ext cx="1270427" cy="1885499"/>
          </a:xfrm>
          <a:prstGeom prst="curved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52115" y="1909724"/>
            <a:ext cx="1098378" cy="300082"/>
          </a:xfrm>
          <a:prstGeom prst="rect">
            <a:avLst/>
          </a:prstGeom>
          <a:noFill/>
        </p:spPr>
        <p:txBody>
          <a:bodyPr wrap="none" rtlCol="0">
            <a:spAutoFit/>
          </a:bodyPr>
          <a:lstStyle/>
          <a:p>
            <a:r>
              <a:rPr lang="en-US" sz="1350"/>
              <a:t>Down : W</a:t>
            </a:r>
            <a:r>
              <a:rPr lang="en-US" sz="1350" baseline="30000"/>
              <a:t>t+1</a:t>
            </a:r>
            <a:endParaRPr lang="en-US" sz="1350"/>
          </a:p>
        </p:txBody>
      </p:sp>
      <p:sp>
        <p:nvSpPr>
          <p:cNvPr id="25" name="TextBox 24"/>
          <p:cNvSpPr txBox="1"/>
          <p:nvPr/>
        </p:nvSpPr>
        <p:spPr>
          <a:xfrm>
            <a:off x="6543360" y="2330109"/>
            <a:ext cx="829073" cy="300082"/>
          </a:xfrm>
          <a:prstGeom prst="rect">
            <a:avLst/>
          </a:prstGeom>
          <a:noFill/>
        </p:spPr>
        <p:txBody>
          <a:bodyPr wrap="none" rtlCol="0">
            <a:spAutoFit/>
          </a:bodyPr>
          <a:lstStyle/>
          <a:p>
            <a:r>
              <a:rPr lang="en-US" sz="1350" dirty="0"/>
              <a:t>Up : </a:t>
            </a:r>
            <a:r>
              <a:rPr lang="en-US" sz="1350" dirty="0" err="1"/>
              <a:t>W</a:t>
            </a:r>
            <a:r>
              <a:rPr lang="en-US" sz="1350" baseline="-25000" dirty="0" err="1"/>
              <a:t>N</a:t>
            </a:r>
            <a:r>
              <a:rPr lang="en-US" sz="1350" baseline="30000" dirty="0" err="1"/>
              <a:t>t</a:t>
            </a:r>
            <a:endParaRPr lang="en-US" sz="1350" dirty="0"/>
          </a:p>
        </p:txBody>
      </p:sp>
    </p:spTree>
    <p:extLst>
      <p:ext uri="{BB962C8B-B14F-4D97-AF65-F5344CB8AC3E}">
        <p14:creationId xmlns:p14="http://schemas.microsoft.com/office/powerpoint/2010/main" val="14216863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29188"/>
          </a:xfrm>
        </p:spPr>
        <p:txBody>
          <a:bodyPr/>
          <a:lstStyle/>
          <a:p>
            <a:pPr algn="l"/>
            <a:r>
              <a:rPr lang="en-US" sz="3200" dirty="0" smtClean="0">
                <a:solidFill>
                  <a:srgbClr val="C00000"/>
                </a:solidFill>
              </a:rPr>
              <a:t>Inference Attack</a:t>
            </a:r>
            <a:endParaRPr lang="en-US" sz="3200" dirty="0">
              <a:solidFill>
                <a:srgbClr val="C00000"/>
              </a:solidFill>
            </a:endParaRPr>
          </a:p>
        </p:txBody>
      </p:sp>
      <p:sp>
        <p:nvSpPr>
          <p:cNvPr id="3" name="Content Placeholder 2"/>
          <p:cNvSpPr>
            <a:spLocks noGrp="1"/>
          </p:cNvSpPr>
          <p:nvPr>
            <p:ph idx="1"/>
          </p:nvPr>
        </p:nvSpPr>
        <p:spPr>
          <a:xfrm>
            <a:off x="628650" y="1076911"/>
            <a:ext cx="3362481" cy="3263504"/>
          </a:xfrm>
        </p:spPr>
        <p:txBody>
          <a:bodyPr/>
          <a:lstStyle/>
          <a:p>
            <a:r>
              <a:rPr lang="en-US" sz="1600" dirty="0"/>
              <a:t>M</a:t>
            </a:r>
            <a:r>
              <a:rPr lang="en-US" sz="1600" dirty="0" smtClean="0"/>
              <a:t>odel </a:t>
            </a:r>
            <a:r>
              <a:rPr lang="en-US" sz="1600" dirty="0"/>
              <a:t>deltas encode subtle </a:t>
            </a:r>
            <a:r>
              <a:rPr lang="en-US" sz="1600" dirty="0" smtClean="0"/>
              <a:t>variations of user specific information.</a:t>
            </a:r>
          </a:p>
          <a:p>
            <a:r>
              <a:rPr lang="en-US" sz="1600" dirty="0" smtClean="0"/>
              <a:t>Possible to de-anonymize </a:t>
            </a:r>
            <a:r>
              <a:rPr lang="en-US" sz="1600" dirty="0"/>
              <a:t>participating devices using a limited set of auxiliary data.</a:t>
            </a:r>
          </a:p>
          <a:p>
            <a:endParaRPr lang="en-US" sz="1600" dirty="0"/>
          </a:p>
        </p:txBody>
      </p:sp>
      <p:sp>
        <p:nvSpPr>
          <p:cNvPr id="4" name="Rectangle 3"/>
          <p:cNvSpPr/>
          <p:nvPr/>
        </p:nvSpPr>
        <p:spPr>
          <a:xfrm>
            <a:off x="4644328" y="1076911"/>
            <a:ext cx="2878112" cy="5307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Aggregator (global </a:t>
            </a:r>
            <a:r>
              <a:rPr lang="en-US" sz="1350" dirty="0" err="1"/>
              <a:t>param</a:t>
            </a:r>
            <a:r>
              <a:rPr lang="en-US" sz="1350" dirty="0"/>
              <a:t> W</a:t>
            </a:r>
            <a:r>
              <a:rPr lang="en-US" sz="1350" baseline="30000" dirty="0"/>
              <a:t>t+1</a:t>
            </a:r>
            <a:r>
              <a:rPr lang="en-US" sz="1350" dirty="0"/>
              <a:t>)</a:t>
            </a:r>
          </a:p>
        </p:txBody>
      </p:sp>
      <p:sp>
        <p:nvSpPr>
          <p:cNvPr id="5" name="Rectangle 4"/>
          <p:cNvSpPr/>
          <p:nvPr/>
        </p:nvSpPr>
        <p:spPr>
          <a:xfrm>
            <a:off x="2742000" y="2878122"/>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2908766" y="2990548"/>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f(x,W</a:t>
            </a:r>
            <a:r>
              <a:rPr lang="en-US" sz="1350" baseline="-25000" dirty="0">
                <a:solidFill>
                  <a:schemeClr val="tx1"/>
                </a:solidFill>
              </a:rPr>
              <a:t>1</a:t>
            </a:r>
            <a:r>
              <a:rPr lang="en-US" sz="1350" baseline="30000" dirty="0">
                <a:solidFill>
                  <a:schemeClr val="tx1"/>
                </a:solidFill>
              </a:rPr>
              <a:t>t</a:t>
            </a:r>
            <a:r>
              <a:rPr lang="en-US" sz="1350" dirty="0">
                <a:solidFill>
                  <a:schemeClr val="tx1"/>
                </a:solidFill>
              </a:rPr>
              <a:t>)</a:t>
            </a:r>
          </a:p>
        </p:txBody>
      </p:sp>
      <p:sp>
        <p:nvSpPr>
          <p:cNvPr id="7" name="Can 6"/>
          <p:cNvSpPr/>
          <p:nvPr/>
        </p:nvSpPr>
        <p:spPr>
          <a:xfrm>
            <a:off x="3179526" y="3591266"/>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1</a:t>
            </a:r>
            <a:endParaRPr lang="en-US" sz="1350" dirty="0">
              <a:solidFill>
                <a:schemeClr val="tx1"/>
              </a:solidFill>
            </a:endParaRPr>
          </a:p>
        </p:txBody>
      </p:sp>
      <p:sp>
        <p:nvSpPr>
          <p:cNvPr id="8" name="Rectangle 7"/>
          <p:cNvSpPr/>
          <p:nvPr/>
        </p:nvSpPr>
        <p:spPr>
          <a:xfrm>
            <a:off x="4508966" y="2891238"/>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4675732" y="2992422"/>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f(x,W</a:t>
            </a:r>
            <a:r>
              <a:rPr lang="en-US" sz="1350" baseline="-25000" dirty="0">
                <a:solidFill>
                  <a:schemeClr val="tx1"/>
                </a:solidFill>
              </a:rPr>
              <a:t>2</a:t>
            </a:r>
            <a:r>
              <a:rPr lang="en-US" sz="1350" baseline="30000" dirty="0">
                <a:solidFill>
                  <a:schemeClr val="tx1"/>
                </a:solidFill>
              </a:rPr>
              <a:t>t</a:t>
            </a:r>
            <a:r>
              <a:rPr lang="en-US" sz="1350" dirty="0">
                <a:solidFill>
                  <a:schemeClr val="tx1"/>
                </a:solidFill>
              </a:rPr>
              <a:t>)</a:t>
            </a:r>
          </a:p>
        </p:txBody>
      </p:sp>
      <p:sp>
        <p:nvSpPr>
          <p:cNvPr id="10" name="Can 9"/>
          <p:cNvSpPr/>
          <p:nvPr/>
        </p:nvSpPr>
        <p:spPr>
          <a:xfrm>
            <a:off x="4947429" y="3616006"/>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2</a:t>
            </a:r>
            <a:endParaRPr lang="en-US" sz="1350" dirty="0">
              <a:solidFill>
                <a:schemeClr val="tx1"/>
              </a:solidFill>
            </a:endParaRPr>
          </a:p>
        </p:txBody>
      </p:sp>
      <p:sp>
        <p:nvSpPr>
          <p:cNvPr id="11" name="Rectangle 10"/>
          <p:cNvSpPr/>
          <p:nvPr/>
        </p:nvSpPr>
        <p:spPr>
          <a:xfrm>
            <a:off x="7221249" y="2878122"/>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7388015" y="2979306"/>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a:t>
            </a:r>
            <a:r>
              <a:rPr lang="en-US" sz="1350" dirty="0" err="1">
                <a:solidFill>
                  <a:schemeClr val="tx1"/>
                </a:solidFill>
              </a:rPr>
              <a:t>x,W</a:t>
            </a:r>
            <a:r>
              <a:rPr lang="en-US" sz="1350" baseline="-25000" dirty="0" err="1">
                <a:solidFill>
                  <a:schemeClr val="tx1"/>
                </a:solidFill>
              </a:rPr>
              <a:t>N</a:t>
            </a:r>
            <a:r>
              <a:rPr lang="en-US" sz="1350" baseline="30000" dirty="0" err="1">
                <a:solidFill>
                  <a:schemeClr val="tx1"/>
                </a:solidFill>
              </a:rPr>
              <a:t>t</a:t>
            </a:r>
            <a:r>
              <a:rPr lang="en-US" sz="1350" dirty="0">
                <a:solidFill>
                  <a:schemeClr val="tx1"/>
                </a:solidFill>
              </a:rPr>
              <a:t>)</a:t>
            </a:r>
          </a:p>
        </p:txBody>
      </p:sp>
      <p:sp>
        <p:nvSpPr>
          <p:cNvPr id="13" name="Can 12"/>
          <p:cNvSpPr/>
          <p:nvPr/>
        </p:nvSpPr>
        <p:spPr>
          <a:xfrm>
            <a:off x="7659712" y="3602890"/>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N</a:t>
            </a:r>
            <a:endParaRPr lang="en-US" sz="1350" dirty="0">
              <a:solidFill>
                <a:schemeClr val="tx1"/>
              </a:solidFill>
            </a:endParaRPr>
          </a:p>
        </p:txBody>
      </p:sp>
      <p:cxnSp>
        <p:nvCxnSpPr>
          <p:cNvPr id="15" name="Curved Connector 14"/>
          <p:cNvCxnSpPr>
            <a:stCxn id="5" idx="0"/>
            <a:endCxn id="4" idx="2"/>
          </p:cNvCxnSpPr>
          <p:nvPr/>
        </p:nvCxnSpPr>
        <p:spPr>
          <a:xfrm rot="5400000" flipH="1" flipV="1">
            <a:off x="4151296" y="946034"/>
            <a:ext cx="1270427" cy="2593750"/>
          </a:xfrm>
          <a:prstGeom prst="curved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8" idx="0"/>
            <a:endCxn id="4" idx="2"/>
          </p:cNvCxnSpPr>
          <p:nvPr/>
        </p:nvCxnSpPr>
        <p:spPr>
          <a:xfrm rot="5400000" flipH="1" flipV="1">
            <a:off x="5028221" y="1836075"/>
            <a:ext cx="1283543" cy="826784"/>
          </a:xfrm>
          <a:prstGeom prst="curved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1" idx="0"/>
            <a:endCxn id="4" idx="2"/>
          </p:cNvCxnSpPr>
          <p:nvPr/>
        </p:nvCxnSpPr>
        <p:spPr>
          <a:xfrm rot="16200000" flipV="1">
            <a:off x="6390921" y="1300159"/>
            <a:ext cx="1270427" cy="1885499"/>
          </a:xfrm>
          <a:prstGeom prst="curved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52115" y="1909724"/>
            <a:ext cx="1098378" cy="300082"/>
          </a:xfrm>
          <a:prstGeom prst="rect">
            <a:avLst/>
          </a:prstGeom>
          <a:noFill/>
        </p:spPr>
        <p:txBody>
          <a:bodyPr wrap="none" rtlCol="0">
            <a:spAutoFit/>
          </a:bodyPr>
          <a:lstStyle/>
          <a:p>
            <a:r>
              <a:rPr lang="en-US" sz="1350"/>
              <a:t>Down : W</a:t>
            </a:r>
            <a:r>
              <a:rPr lang="en-US" sz="1350" baseline="30000"/>
              <a:t>t+1</a:t>
            </a:r>
            <a:endParaRPr lang="en-US" sz="1350"/>
          </a:p>
        </p:txBody>
      </p:sp>
      <p:sp>
        <p:nvSpPr>
          <p:cNvPr id="25" name="TextBox 24"/>
          <p:cNvSpPr txBox="1"/>
          <p:nvPr/>
        </p:nvSpPr>
        <p:spPr>
          <a:xfrm>
            <a:off x="6543360" y="2330109"/>
            <a:ext cx="829073" cy="300082"/>
          </a:xfrm>
          <a:prstGeom prst="rect">
            <a:avLst/>
          </a:prstGeom>
          <a:noFill/>
        </p:spPr>
        <p:txBody>
          <a:bodyPr wrap="none" rtlCol="0">
            <a:spAutoFit/>
          </a:bodyPr>
          <a:lstStyle/>
          <a:p>
            <a:r>
              <a:rPr lang="en-US" sz="1350" dirty="0"/>
              <a:t>Up : </a:t>
            </a:r>
            <a:r>
              <a:rPr lang="en-US" sz="1350" dirty="0" err="1"/>
              <a:t>W</a:t>
            </a:r>
            <a:r>
              <a:rPr lang="en-US" sz="1350" baseline="-25000" dirty="0" err="1"/>
              <a:t>N</a:t>
            </a:r>
            <a:r>
              <a:rPr lang="en-US" sz="1350" baseline="30000" dirty="0" err="1"/>
              <a:t>t</a:t>
            </a:r>
            <a:endParaRPr lang="en-US" sz="1350" dirty="0"/>
          </a:p>
        </p:txBody>
      </p:sp>
    </p:spTree>
    <p:extLst>
      <p:ext uri="{BB962C8B-B14F-4D97-AF65-F5344CB8AC3E}">
        <p14:creationId xmlns:p14="http://schemas.microsoft.com/office/powerpoint/2010/main" val="14422798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29188"/>
          </a:xfrm>
        </p:spPr>
        <p:txBody>
          <a:bodyPr/>
          <a:lstStyle/>
          <a:p>
            <a:pPr algn="l"/>
            <a:r>
              <a:rPr lang="en-US" sz="3200" dirty="0" smtClean="0">
                <a:solidFill>
                  <a:srgbClr val="C00000"/>
                </a:solidFill>
              </a:rPr>
              <a:t>Inference Attack</a:t>
            </a:r>
            <a:endParaRPr lang="en-US" sz="3200" dirty="0">
              <a:solidFill>
                <a:srgbClr val="C00000"/>
              </a:solidFill>
            </a:endParaRPr>
          </a:p>
        </p:txBody>
      </p:sp>
      <p:sp>
        <p:nvSpPr>
          <p:cNvPr id="3" name="Content Placeholder 2"/>
          <p:cNvSpPr>
            <a:spLocks noGrp="1"/>
          </p:cNvSpPr>
          <p:nvPr>
            <p:ph idx="1"/>
          </p:nvPr>
        </p:nvSpPr>
        <p:spPr>
          <a:xfrm>
            <a:off x="628650" y="1076911"/>
            <a:ext cx="3362481" cy="3263504"/>
          </a:xfrm>
        </p:spPr>
        <p:txBody>
          <a:bodyPr/>
          <a:lstStyle/>
          <a:p>
            <a:r>
              <a:rPr lang="en-US" sz="1600" dirty="0"/>
              <a:t>M</a:t>
            </a:r>
            <a:r>
              <a:rPr lang="en-US" sz="1600" dirty="0" smtClean="0"/>
              <a:t>odel </a:t>
            </a:r>
            <a:r>
              <a:rPr lang="en-US" sz="1600" dirty="0"/>
              <a:t>deltas encode subtle </a:t>
            </a:r>
            <a:r>
              <a:rPr lang="en-US" sz="1600" dirty="0" smtClean="0"/>
              <a:t>variations of user specific information.</a:t>
            </a:r>
          </a:p>
          <a:p>
            <a:r>
              <a:rPr lang="en-US" sz="1600" dirty="0" smtClean="0"/>
              <a:t>Possible to de-anonymize </a:t>
            </a:r>
            <a:r>
              <a:rPr lang="en-US" sz="1600" dirty="0"/>
              <a:t>participating devices using a limited set of auxiliary data.</a:t>
            </a:r>
          </a:p>
          <a:p>
            <a:endParaRPr lang="en-US" sz="1600" dirty="0"/>
          </a:p>
        </p:txBody>
      </p:sp>
      <p:sp>
        <p:nvSpPr>
          <p:cNvPr id="4" name="Rectangle 3"/>
          <p:cNvSpPr/>
          <p:nvPr/>
        </p:nvSpPr>
        <p:spPr>
          <a:xfrm>
            <a:off x="4644328" y="1076911"/>
            <a:ext cx="2878112" cy="530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Aggregator (global </a:t>
            </a:r>
            <a:r>
              <a:rPr lang="en-US" sz="1350" dirty="0" err="1"/>
              <a:t>param</a:t>
            </a:r>
            <a:r>
              <a:rPr lang="en-US" sz="1350" dirty="0"/>
              <a:t> W</a:t>
            </a:r>
            <a:r>
              <a:rPr lang="en-US" sz="1350" baseline="30000" dirty="0"/>
              <a:t>t+1</a:t>
            </a:r>
            <a:r>
              <a:rPr lang="en-US" sz="1350" dirty="0"/>
              <a:t>)</a:t>
            </a:r>
          </a:p>
        </p:txBody>
      </p:sp>
      <p:sp>
        <p:nvSpPr>
          <p:cNvPr id="5" name="Rectangle 4"/>
          <p:cNvSpPr/>
          <p:nvPr/>
        </p:nvSpPr>
        <p:spPr>
          <a:xfrm>
            <a:off x="2742000" y="2878122"/>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2908766" y="2990548"/>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f(x,W</a:t>
            </a:r>
            <a:r>
              <a:rPr lang="en-US" sz="1350" baseline="-25000" dirty="0">
                <a:solidFill>
                  <a:schemeClr val="tx1"/>
                </a:solidFill>
              </a:rPr>
              <a:t>1</a:t>
            </a:r>
            <a:r>
              <a:rPr lang="en-US" sz="1350" baseline="30000" dirty="0">
                <a:solidFill>
                  <a:schemeClr val="tx1"/>
                </a:solidFill>
              </a:rPr>
              <a:t>t</a:t>
            </a:r>
            <a:r>
              <a:rPr lang="en-US" sz="1350" dirty="0">
                <a:solidFill>
                  <a:schemeClr val="tx1"/>
                </a:solidFill>
              </a:rPr>
              <a:t>)</a:t>
            </a:r>
          </a:p>
        </p:txBody>
      </p:sp>
      <p:sp>
        <p:nvSpPr>
          <p:cNvPr id="7" name="Can 6"/>
          <p:cNvSpPr/>
          <p:nvPr/>
        </p:nvSpPr>
        <p:spPr>
          <a:xfrm>
            <a:off x="3179526" y="3591266"/>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1</a:t>
            </a:r>
            <a:endParaRPr lang="en-US" sz="1350" dirty="0">
              <a:solidFill>
                <a:schemeClr val="tx1"/>
              </a:solidFill>
            </a:endParaRPr>
          </a:p>
        </p:txBody>
      </p:sp>
      <p:sp>
        <p:nvSpPr>
          <p:cNvPr id="8" name="Rectangle 7"/>
          <p:cNvSpPr/>
          <p:nvPr/>
        </p:nvSpPr>
        <p:spPr>
          <a:xfrm>
            <a:off x="4508966" y="2891238"/>
            <a:ext cx="1495269" cy="1360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4675732" y="2992422"/>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f(x,W</a:t>
            </a:r>
            <a:r>
              <a:rPr lang="en-US" sz="1350" baseline="-25000" dirty="0">
                <a:solidFill>
                  <a:schemeClr val="tx1"/>
                </a:solidFill>
              </a:rPr>
              <a:t>2</a:t>
            </a:r>
            <a:r>
              <a:rPr lang="en-US" sz="1350" baseline="30000" dirty="0">
                <a:solidFill>
                  <a:schemeClr val="tx1"/>
                </a:solidFill>
              </a:rPr>
              <a:t>t</a:t>
            </a:r>
            <a:r>
              <a:rPr lang="en-US" sz="1350" dirty="0">
                <a:solidFill>
                  <a:schemeClr val="tx1"/>
                </a:solidFill>
              </a:rPr>
              <a:t>)</a:t>
            </a:r>
          </a:p>
        </p:txBody>
      </p:sp>
      <p:sp>
        <p:nvSpPr>
          <p:cNvPr id="10" name="Can 9"/>
          <p:cNvSpPr/>
          <p:nvPr/>
        </p:nvSpPr>
        <p:spPr>
          <a:xfrm>
            <a:off x="4947429" y="3616006"/>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2</a:t>
            </a:r>
            <a:endParaRPr lang="en-US" sz="1350" dirty="0">
              <a:solidFill>
                <a:schemeClr val="tx1"/>
              </a:solidFill>
            </a:endParaRPr>
          </a:p>
        </p:txBody>
      </p:sp>
      <p:sp>
        <p:nvSpPr>
          <p:cNvPr id="11" name="Rectangle 10"/>
          <p:cNvSpPr/>
          <p:nvPr/>
        </p:nvSpPr>
        <p:spPr>
          <a:xfrm>
            <a:off x="7221249" y="2878122"/>
            <a:ext cx="1495269" cy="13603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7388015" y="2979306"/>
            <a:ext cx="1161738" cy="449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a:t>
            </a:r>
            <a:r>
              <a:rPr lang="en-US" sz="1350" dirty="0" err="1">
                <a:solidFill>
                  <a:schemeClr val="tx1"/>
                </a:solidFill>
              </a:rPr>
              <a:t>x,W</a:t>
            </a:r>
            <a:r>
              <a:rPr lang="en-US" sz="1350" baseline="-25000" dirty="0" err="1">
                <a:solidFill>
                  <a:schemeClr val="tx1"/>
                </a:solidFill>
              </a:rPr>
              <a:t>N</a:t>
            </a:r>
            <a:r>
              <a:rPr lang="en-US" sz="1350" baseline="30000" dirty="0" err="1">
                <a:solidFill>
                  <a:schemeClr val="tx1"/>
                </a:solidFill>
              </a:rPr>
              <a:t>t</a:t>
            </a:r>
            <a:r>
              <a:rPr lang="en-US" sz="1350" dirty="0">
                <a:solidFill>
                  <a:schemeClr val="tx1"/>
                </a:solidFill>
              </a:rPr>
              <a:t>)</a:t>
            </a:r>
          </a:p>
        </p:txBody>
      </p:sp>
      <p:sp>
        <p:nvSpPr>
          <p:cNvPr id="13" name="Can 12"/>
          <p:cNvSpPr/>
          <p:nvPr/>
        </p:nvSpPr>
        <p:spPr>
          <a:xfrm>
            <a:off x="7659712" y="3602890"/>
            <a:ext cx="618344" cy="54040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
            </a:r>
            <a:r>
              <a:rPr lang="en-US" sz="1350" baseline="-25000" dirty="0">
                <a:solidFill>
                  <a:schemeClr val="tx1"/>
                </a:solidFill>
              </a:rPr>
              <a:t>N</a:t>
            </a:r>
            <a:endParaRPr lang="en-US" sz="1350" dirty="0">
              <a:solidFill>
                <a:schemeClr val="tx1"/>
              </a:solidFill>
            </a:endParaRPr>
          </a:p>
        </p:txBody>
      </p:sp>
      <p:cxnSp>
        <p:nvCxnSpPr>
          <p:cNvPr id="15" name="Curved Connector 14"/>
          <p:cNvCxnSpPr>
            <a:stCxn id="5" idx="0"/>
            <a:endCxn id="4" idx="2"/>
          </p:cNvCxnSpPr>
          <p:nvPr/>
        </p:nvCxnSpPr>
        <p:spPr>
          <a:xfrm rot="5400000" flipH="1" flipV="1">
            <a:off x="4151296" y="946034"/>
            <a:ext cx="1270427" cy="2593750"/>
          </a:xfrm>
          <a:prstGeom prst="curved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8" idx="0"/>
            <a:endCxn id="4" idx="2"/>
          </p:cNvCxnSpPr>
          <p:nvPr/>
        </p:nvCxnSpPr>
        <p:spPr>
          <a:xfrm rot="5400000" flipH="1" flipV="1">
            <a:off x="5028221" y="1836075"/>
            <a:ext cx="1283543" cy="826784"/>
          </a:xfrm>
          <a:prstGeom prst="curved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1" idx="0"/>
            <a:endCxn id="4" idx="2"/>
          </p:cNvCxnSpPr>
          <p:nvPr/>
        </p:nvCxnSpPr>
        <p:spPr>
          <a:xfrm rot="16200000" flipV="1">
            <a:off x="6390921" y="1300159"/>
            <a:ext cx="1270427" cy="1885499"/>
          </a:xfrm>
          <a:prstGeom prst="curved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52115" y="1909724"/>
            <a:ext cx="1098378" cy="300082"/>
          </a:xfrm>
          <a:prstGeom prst="rect">
            <a:avLst/>
          </a:prstGeom>
          <a:noFill/>
        </p:spPr>
        <p:txBody>
          <a:bodyPr wrap="none" rtlCol="0">
            <a:spAutoFit/>
          </a:bodyPr>
          <a:lstStyle/>
          <a:p>
            <a:r>
              <a:rPr lang="en-US" sz="1350"/>
              <a:t>Down : W</a:t>
            </a:r>
            <a:r>
              <a:rPr lang="en-US" sz="1350" baseline="30000"/>
              <a:t>t+1</a:t>
            </a:r>
            <a:endParaRPr lang="en-US" sz="1350"/>
          </a:p>
        </p:txBody>
      </p:sp>
      <p:sp>
        <p:nvSpPr>
          <p:cNvPr id="25" name="TextBox 24"/>
          <p:cNvSpPr txBox="1"/>
          <p:nvPr/>
        </p:nvSpPr>
        <p:spPr>
          <a:xfrm>
            <a:off x="6543360" y="2330109"/>
            <a:ext cx="829073" cy="300082"/>
          </a:xfrm>
          <a:prstGeom prst="rect">
            <a:avLst/>
          </a:prstGeom>
          <a:noFill/>
        </p:spPr>
        <p:txBody>
          <a:bodyPr wrap="none" rtlCol="0">
            <a:spAutoFit/>
          </a:bodyPr>
          <a:lstStyle/>
          <a:p>
            <a:r>
              <a:rPr lang="en-US" sz="1350" dirty="0"/>
              <a:t>Up : </a:t>
            </a:r>
            <a:r>
              <a:rPr lang="en-US" sz="1350" dirty="0" err="1"/>
              <a:t>W</a:t>
            </a:r>
            <a:r>
              <a:rPr lang="en-US" sz="1350" baseline="-25000" dirty="0" err="1"/>
              <a:t>N</a:t>
            </a:r>
            <a:r>
              <a:rPr lang="en-US" sz="1350" baseline="30000" dirty="0" err="1"/>
              <a:t>t</a:t>
            </a:r>
            <a:endParaRPr lang="en-US" sz="1350" dirty="0"/>
          </a:p>
        </p:txBody>
      </p:sp>
    </p:spTree>
    <p:extLst>
      <p:ext uri="{BB962C8B-B14F-4D97-AF65-F5344CB8AC3E}">
        <p14:creationId xmlns:p14="http://schemas.microsoft.com/office/powerpoint/2010/main" val="2464261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40556"/>
          </a:xfrm>
        </p:spPr>
        <p:txBody>
          <a:bodyPr/>
          <a:lstStyle/>
          <a:p>
            <a:pPr algn="l"/>
            <a:r>
              <a:rPr lang="en-US" sz="3200" dirty="0" smtClean="0">
                <a:solidFill>
                  <a:srgbClr val="0432FF"/>
                </a:solidFill>
              </a:rPr>
              <a:t>Solution: Differential Privacy</a:t>
            </a:r>
            <a:endParaRPr lang="en-US" sz="3200" dirty="0">
              <a:solidFill>
                <a:srgbClr val="0432FF"/>
              </a:solidFill>
            </a:endParaRPr>
          </a:p>
        </p:txBody>
      </p:sp>
      <p:sp>
        <p:nvSpPr>
          <p:cNvPr id="5" name="Rectangle 4"/>
          <p:cNvSpPr/>
          <p:nvPr/>
        </p:nvSpPr>
        <p:spPr>
          <a:xfrm>
            <a:off x="1077044" y="1792224"/>
            <a:ext cx="1787577" cy="1124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Average</a:t>
            </a:r>
          </a:p>
        </p:txBody>
      </p:sp>
      <p:sp>
        <p:nvSpPr>
          <p:cNvPr id="6" name="Rectangle 5"/>
          <p:cNvSpPr/>
          <p:nvPr/>
        </p:nvSpPr>
        <p:spPr>
          <a:xfrm>
            <a:off x="3687206" y="1792224"/>
            <a:ext cx="1787577" cy="1124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Clip</a:t>
            </a:r>
          </a:p>
        </p:txBody>
      </p:sp>
      <p:sp>
        <p:nvSpPr>
          <p:cNvPr id="7" name="Rectangle 6"/>
          <p:cNvSpPr/>
          <p:nvPr/>
        </p:nvSpPr>
        <p:spPr>
          <a:xfrm>
            <a:off x="6297369" y="1792224"/>
            <a:ext cx="1787577" cy="1124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Noise</a:t>
            </a:r>
          </a:p>
        </p:txBody>
      </p:sp>
      <p:sp>
        <p:nvSpPr>
          <p:cNvPr id="8" name="Cross 7"/>
          <p:cNvSpPr/>
          <p:nvPr/>
        </p:nvSpPr>
        <p:spPr>
          <a:xfrm>
            <a:off x="3022081" y="2096040"/>
            <a:ext cx="540000" cy="540000"/>
          </a:xfrm>
          <a:prstGeom prst="plus">
            <a:avLst>
              <a:gd name="adj" fmla="val 36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ross 8"/>
          <p:cNvSpPr/>
          <p:nvPr/>
        </p:nvSpPr>
        <p:spPr>
          <a:xfrm>
            <a:off x="5616076" y="2096040"/>
            <a:ext cx="540000" cy="540000"/>
          </a:xfrm>
          <a:prstGeom prst="plus">
            <a:avLst>
              <a:gd name="adj" fmla="val 36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1329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273844"/>
            <a:ext cx="8075735" cy="649348"/>
          </a:xfrm>
        </p:spPr>
        <p:txBody>
          <a:bodyPr/>
          <a:lstStyle/>
          <a:p>
            <a:pPr algn="l"/>
            <a:r>
              <a:rPr lang="en-US" sz="3200" dirty="0">
                <a:solidFill>
                  <a:srgbClr val="0432FF"/>
                </a:solidFill>
              </a:rPr>
              <a:t>H</a:t>
            </a:r>
            <a:r>
              <a:rPr lang="en-US" sz="3200" dirty="0" smtClean="0">
                <a:solidFill>
                  <a:srgbClr val="0432FF"/>
                </a:solidFill>
              </a:rPr>
              <a:t>ow </a:t>
            </a:r>
            <a:r>
              <a:rPr lang="en-US" sz="3200" dirty="0">
                <a:solidFill>
                  <a:srgbClr val="0432FF"/>
                </a:solidFill>
              </a:rPr>
              <a:t>AI is helping buildings become smarter</a:t>
            </a:r>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9096" y="1304741"/>
            <a:ext cx="1466181" cy="115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30406" y="1268016"/>
            <a:ext cx="1466181" cy="1152000"/>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911715" y="1275690"/>
            <a:ext cx="1466181" cy="1152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95068" y="2769379"/>
            <a:ext cx="1466181" cy="1152000"/>
          </a:xfrm>
          <a:prstGeom prst="rect">
            <a:avLst/>
          </a:prstGeom>
        </p:spPr>
      </p:pic>
      <p:grpSp>
        <p:nvGrpSpPr>
          <p:cNvPr id="16" name="Group 15"/>
          <p:cNvGrpSpPr>
            <a:grpSpLocks noChangeAspect="1"/>
          </p:cNvGrpSpPr>
          <p:nvPr/>
        </p:nvGrpSpPr>
        <p:grpSpPr>
          <a:xfrm>
            <a:off x="5360130" y="2769379"/>
            <a:ext cx="1466181" cy="1152000"/>
            <a:chOff x="2428407" y="1289155"/>
            <a:chExt cx="5014834" cy="3303980"/>
          </a:xfrm>
          <a:solidFill>
            <a:schemeClr val="tx1"/>
          </a:solidFill>
        </p:grpSpPr>
        <p:sp>
          <p:nvSpPr>
            <p:cNvPr id="8" name="Rectangle 7"/>
            <p:cNvSpPr/>
            <p:nvPr/>
          </p:nvSpPr>
          <p:spPr>
            <a:xfrm>
              <a:off x="2428407" y="1289155"/>
              <a:ext cx="5014834" cy="33039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p:cNvPicPr>
            <p:nvPr/>
          </p:nvPicPr>
          <p:blipFill>
            <a:blip r:embed="rId7" cstate="hqprint">
              <a:extLst>
                <a:ext uri="{28A0092B-C50C-407E-A947-70E740481C1C}">
                  <a14:useLocalDpi xmlns:a14="http://schemas.microsoft.com/office/drawing/2010/main"/>
                </a:ext>
              </a:extLst>
            </a:blip>
            <a:stretch>
              <a:fillRect/>
            </a:stretch>
          </p:blipFill>
          <p:spPr>
            <a:xfrm>
              <a:off x="3904082" y="2884480"/>
              <a:ext cx="1812504" cy="1523704"/>
            </a:xfrm>
            <a:prstGeom prst="rect">
              <a:avLst/>
            </a:prstGeom>
            <a:grpFill/>
          </p:spPr>
        </p:pic>
        <p:pic>
          <p:nvPicPr>
            <p:cNvPr id="14" name="Picture 13"/>
            <p:cNvPicPr>
              <a:picLocks/>
            </p:cNvPicPr>
            <p:nvPr/>
          </p:nvPicPr>
          <p:blipFill>
            <a:blip r:embed="rId8" cstate="hqprint">
              <a:extLst>
                <a:ext uri="{28A0092B-C50C-407E-A947-70E740481C1C}">
                  <a14:useLocalDpi xmlns:a14="http://schemas.microsoft.com/office/drawing/2010/main"/>
                </a:ext>
              </a:extLst>
            </a:blip>
            <a:stretch>
              <a:fillRect/>
            </a:stretch>
          </p:blipFill>
          <p:spPr>
            <a:xfrm>
              <a:off x="2496063" y="1397322"/>
              <a:ext cx="1812504" cy="1519831"/>
            </a:xfrm>
            <a:prstGeom prst="rect">
              <a:avLst/>
            </a:prstGeom>
            <a:grpFill/>
          </p:spPr>
        </p:pic>
        <p:pic>
          <p:nvPicPr>
            <p:cNvPr id="15" name="Picture 1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542702" y="1362899"/>
              <a:ext cx="1813430" cy="1521583"/>
            </a:xfrm>
            <a:prstGeom prst="rect">
              <a:avLst/>
            </a:prstGeom>
            <a:grpFill/>
          </p:spPr>
        </p:pic>
      </p:grpSp>
      <p:sp>
        <p:nvSpPr>
          <p:cNvPr id="17" name="TextBox 16"/>
          <p:cNvSpPr txBox="1"/>
          <p:nvPr/>
        </p:nvSpPr>
        <p:spPr>
          <a:xfrm>
            <a:off x="669303" y="2430776"/>
            <a:ext cx="1625765" cy="246221"/>
          </a:xfrm>
          <a:prstGeom prst="rect">
            <a:avLst/>
          </a:prstGeom>
          <a:noFill/>
        </p:spPr>
        <p:txBody>
          <a:bodyPr wrap="none" rtlCol="0">
            <a:spAutoFit/>
          </a:bodyPr>
          <a:lstStyle/>
          <a:p>
            <a:pPr algn="ctr"/>
            <a:r>
              <a:rPr lang="en-US" sz="1000" b="1" dirty="0"/>
              <a:t>WATER MANAGEMENT</a:t>
            </a:r>
          </a:p>
        </p:txBody>
      </p:sp>
      <p:sp>
        <p:nvSpPr>
          <p:cNvPr id="18" name="TextBox 17"/>
          <p:cNvSpPr txBox="1"/>
          <p:nvPr/>
        </p:nvSpPr>
        <p:spPr>
          <a:xfrm>
            <a:off x="3683047" y="2430777"/>
            <a:ext cx="1777905" cy="246221"/>
          </a:xfrm>
          <a:prstGeom prst="rect">
            <a:avLst/>
          </a:prstGeom>
          <a:noFill/>
        </p:spPr>
        <p:txBody>
          <a:bodyPr wrap="square" rtlCol="0">
            <a:spAutoFit/>
          </a:bodyPr>
          <a:lstStyle/>
          <a:p>
            <a:pPr algn="ctr"/>
            <a:r>
              <a:rPr lang="en-US" sz="1000" b="1" dirty="0"/>
              <a:t>BUILDING MAINTENANCE</a:t>
            </a:r>
          </a:p>
        </p:txBody>
      </p:sp>
      <p:sp>
        <p:nvSpPr>
          <p:cNvPr id="19" name="TextBox 18"/>
          <p:cNvSpPr txBox="1"/>
          <p:nvPr/>
        </p:nvSpPr>
        <p:spPr>
          <a:xfrm>
            <a:off x="6826311" y="2427690"/>
            <a:ext cx="1636987" cy="246221"/>
          </a:xfrm>
          <a:prstGeom prst="rect">
            <a:avLst/>
          </a:prstGeom>
          <a:noFill/>
        </p:spPr>
        <p:txBody>
          <a:bodyPr wrap="none" rtlCol="0">
            <a:spAutoFit/>
          </a:bodyPr>
          <a:lstStyle/>
          <a:p>
            <a:pPr algn="ctr"/>
            <a:r>
              <a:rPr lang="en-US" sz="1000" b="1" dirty="0"/>
              <a:t>PARKING ASSISTANCE</a:t>
            </a:r>
          </a:p>
        </p:txBody>
      </p:sp>
      <p:sp>
        <p:nvSpPr>
          <p:cNvPr id="20" name="TextBox 19"/>
          <p:cNvSpPr txBox="1"/>
          <p:nvPr/>
        </p:nvSpPr>
        <p:spPr>
          <a:xfrm>
            <a:off x="1983641" y="3932139"/>
            <a:ext cx="2089033" cy="246221"/>
          </a:xfrm>
          <a:prstGeom prst="rect">
            <a:avLst/>
          </a:prstGeom>
          <a:noFill/>
        </p:spPr>
        <p:txBody>
          <a:bodyPr wrap="none" rtlCol="0">
            <a:spAutoFit/>
          </a:bodyPr>
          <a:lstStyle/>
          <a:p>
            <a:pPr algn="ctr"/>
            <a:r>
              <a:rPr lang="en-US" sz="1000" b="1" dirty="0"/>
              <a:t>SMART BULBS MANAGEMENT</a:t>
            </a:r>
          </a:p>
        </p:txBody>
      </p:sp>
      <p:sp>
        <p:nvSpPr>
          <p:cNvPr id="21" name="Rectangle 20"/>
          <p:cNvSpPr/>
          <p:nvPr/>
        </p:nvSpPr>
        <p:spPr>
          <a:xfrm>
            <a:off x="5330387" y="3929053"/>
            <a:ext cx="1518364" cy="246221"/>
          </a:xfrm>
          <a:prstGeom prst="rect">
            <a:avLst/>
          </a:prstGeom>
        </p:spPr>
        <p:txBody>
          <a:bodyPr wrap="none">
            <a:spAutoFit/>
          </a:bodyPr>
          <a:lstStyle/>
          <a:p>
            <a:pPr algn="ctr"/>
            <a:r>
              <a:rPr lang="en-US" sz="1000" b="1" dirty="0"/>
              <a:t>HVAC MANAGEMENT</a:t>
            </a:r>
          </a:p>
        </p:txBody>
      </p:sp>
    </p:spTree>
    <p:extLst>
      <p:ext uri="{BB962C8B-B14F-4D97-AF65-F5344CB8AC3E}">
        <p14:creationId xmlns:p14="http://schemas.microsoft.com/office/powerpoint/2010/main" val="9467501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19601"/>
          </a:xfrm>
        </p:spPr>
        <p:txBody>
          <a:bodyPr/>
          <a:lstStyle/>
          <a:p>
            <a:pPr algn="l"/>
            <a:r>
              <a:rPr lang="en-US" sz="3200" dirty="0" smtClean="0">
                <a:solidFill>
                  <a:srgbClr val="C00000"/>
                </a:solidFill>
              </a:rPr>
              <a:t>Model Poisoning</a:t>
            </a:r>
            <a:endParaRPr lang="en-US" sz="3200" dirty="0">
              <a:solidFill>
                <a:srgbClr val="C00000"/>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9401"/>
          <a:stretch/>
        </p:blipFill>
        <p:spPr>
          <a:xfrm>
            <a:off x="628650" y="1268016"/>
            <a:ext cx="4014554" cy="2255674"/>
          </a:xfrm>
          <a:prstGeom prst="rect">
            <a:avLst/>
          </a:prstGeom>
        </p:spPr>
      </p:pic>
      <p:sp>
        <p:nvSpPr>
          <p:cNvPr id="5" name="Rectangle 4"/>
          <p:cNvSpPr/>
          <p:nvPr/>
        </p:nvSpPr>
        <p:spPr>
          <a:xfrm>
            <a:off x="1708879" y="1353864"/>
            <a:ext cx="1922489" cy="472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 Aggregator</a:t>
            </a:r>
          </a:p>
          <a:p>
            <a:pPr algn="ctr"/>
            <a:r>
              <a:rPr lang="en-US" sz="1350" dirty="0"/>
              <a:t>[</a:t>
            </a:r>
            <a:r>
              <a:rPr lang="en-US" sz="1350" dirty="0" err="1"/>
              <a:t>W</a:t>
            </a:r>
            <a:r>
              <a:rPr lang="en-US" sz="1350" baseline="30000" dirty="0" err="1"/>
              <a:t>t</a:t>
            </a:r>
            <a:r>
              <a:rPr lang="en-US" sz="1350" baseline="30000" dirty="0"/>
              <a:t> </a:t>
            </a:r>
            <a:r>
              <a:rPr lang="en-US" sz="1350" dirty="0"/>
              <a:t>+ noise]</a:t>
            </a:r>
          </a:p>
        </p:txBody>
      </p:sp>
      <p:sp>
        <p:nvSpPr>
          <p:cNvPr id="6" name="TextBox 5"/>
          <p:cNvSpPr txBox="1"/>
          <p:nvPr/>
        </p:nvSpPr>
        <p:spPr>
          <a:xfrm>
            <a:off x="708286" y="3523689"/>
            <a:ext cx="886781" cy="300082"/>
          </a:xfrm>
          <a:prstGeom prst="rect">
            <a:avLst/>
          </a:prstGeom>
          <a:noFill/>
        </p:spPr>
        <p:txBody>
          <a:bodyPr wrap="none" rtlCol="0">
            <a:spAutoFit/>
          </a:bodyPr>
          <a:lstStyle/>
          <a:p>
            <a:r>
              <a:rPr lang="en-US" sz="1350" b="1" dirty="0"/>
              <a:t>Label : 0</a:t>
            </a:r>
          </a:p>
        </p:txBody>
      </p:sp>
      <p:sp>
        <p:nvSpPr>
          <p:cNvPr id="7" name="TextBox 6"/>
          <p:cNvSpPr txBox="1"/>
          <p:nvPr/>
        </p:nvSpPr>
        <p:spPr>
          <a:xfrm>
            <a:off x="1558110" y="3523689"/>
            <a:ext cx="886781" cy="300082"/>
          </a:xfrm>
          <a:prstGeom prst="rect">
            <a:avLst/>
          </a:prstGeom>
          <a:noFill/>
        </p:spPr>
        <p:txBody>
          <a:bodyPr wrap="none" rtlCol="0">
            <a:spAutoFit/>
          </a:bodyPr>
          <a:lstStyle/>
          <a:p>
            <a:r>
              <a:rPr lang="en-US" sz="1350" b="1" dirty="0"/>
              <a:t>Label : 1</a:t>
            </a:r>
          </a:p>
        </p:txBody>
      </p:sp>
      <p:sp>
        <p:nvSpPr>
          <p:cNvPr id="8" name="TextBox 7"/>
          <p:cNvSpPr txBox="1"/>
          <p:nvPr/>
        </p:nvSpPr>
        <p:spPr>
          <a:xfrm>
            <a:off x="2733849" y="3523689"/>
            <a:ext cx="886781" cy="300082"/>
          </a:xfrm>
          <a:prstGeom prst="rect">
            <a:avLst/>
          </a:prstGeom>
          <a:noFill/>
        </p:spPr>
        <p:txBody>
          <a:bodyPr wrap="none" rtlCol="0">
            <a:spAutoFit/>
          </a:bodyPr>
          <a:lstStyle/>
          <a:p>
            <a:r>
              <a:rPr lang="en-US" sz="1350" b="1" dirty="0"/>
              <a:t>Label : 8</a:t>
            </a:r>
          </a:p>
        </p:txBody>
      </p:sp>
      <p:sp>
        <p:nvSpPr>
          <p:cNvPr id="9" name="TextBox 8"/>
          <p:cNvSpPr txBox="1"/>
          <p:nvPr/>
        </p:nvSpPr>
        <p:spPr>
          <a:xfrm>
            <a:off x="3879115" y="3523689"/>
            <a:ext cx="886781" cy="300082"/>
          </a:xfrm>
          <a:prstGeom prst="rect">
            <a:avLst/>
          </a:prstGeom>
          <a:noFill/>
        </p:spPr>
        <p:txBody>
          <a:bodyPr wrap="none" rtlCol="0">
            <a:spAutoFit/>
          </a:bodyPr>
          <a:lstStyle/>
          <a:p>
            <a:r>
              <a:rPr lang="en-US" sz="1350" b="1" dirty="0"/>
              <a:t>Label : 9</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381" y="893445"/>
            <a:ext cx="3407166" cy="3213517"/>
          </a:xfrm>
          <a:prstGeom prst="rect">
            <a:avLst/>
          </a:prstGeom>
        </p:spPr>
      </p:pic>
      <p:sp>
        <p:nvSpPr>
          <p:cNvPr id="11" name="Rectangle 10"/>
          <p:cNvSpPr/>
          <p:nvPr/>
        </p:nvSpPr>
        <p:spPr>
          <a:xfrm>
            <a:off x="7084432" y="884366"/>
            <a:ext cx="1243519" cy="650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Anomaly classified as normal</a:t>
            </a:r>
          </a:p>
        </p:txBody>
      </p:sp>
    </p:spTree>
    <p:extLst>
      <p:ext uri="{BB962C8B-B14F-4D97-AF65-F5344CB8AC3E}">
        <p14:creationId xmlns:p14="http://schemas.microsoft.com/office/powerpoint/2010/main" val="3946273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603980"/>
          </a:xfrm>
        </p:spPr>
        <p:txBody>
          <a:bodyPr/>
          <a:lstStyle/>
          <a:p>
            <a:pPr algn="l"/>
            <a:r>
              <a:rPr lang="en-US" sz="3200" dirty="0" smtClean="0">
                <a:solidFill>
                  <a:srgbClr val="0432FF"/>
                </a:solidFill>
              </a:rPr>
              <a:t>Solution: Sybil Detection</a:t>
            </a:r>
            <a:endParaRPr lang="en-US" sz="3200" dirty="0">
              <a:solidFill>
                <a:srgbClr val="0432F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79" y="1268016"/>
            <a:ext cx="3394710" cy="29703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454" y="1270359"/>
            <a:ext cx="3240570" cy="3056390"/>
          </a:xfrm>
          <a:prstGeom prst="rect">
            <a:avLst/>
          </a:prstGeom>
        </p:spPr>
      </p:pic>
      <p:sp>
        <p:nvSpPr>
          <p:cNvPr id="3" name="Rectangle 2"/>
          <p:cNvSpPr/>
          <p:nvPr/>
        </p:nvSpPr>
        <p:spPr>
          <a:xfrm>
            <a:off x="6922607" y="1359118"/>
            <a:ext cx="1270417" cy="1394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2975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67404"/>
          </a:xfrm>
        </p:spPr>
        <p:txBody>
          <a:bodyPr/>
          <a:lstStyle/>
          <a:p>
            <a:pPr algn="l"/>
            <a:r>
              <a:rPr lang="en-US" sz="3200" dirty="0" smtClean="0">
                <a:solidFill>
                  <a:srgbClr val="0432FF"/>
                </a:solidFill>
              </a:rPr>
              <a:t>Benefits</a:t>
            </a:r>
            <a:endParaRPr lang="en-US" sz="3200" dirty="0">
              <a:solidFill>
                <a:srgbClr val="0432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83" y="1591049"/>
            <a:ext cx="1350000" cy="1350000"/>
          </a:xfrm>
          <a:prstGeom prst="rect">
            <a:avLst/>
          </a:prstGeom>
        </p:spPr>
      </p:pic>
      <p:sp>
        <p:nvSpPr>
          <p:cNvPr id="9" name="TextBox 8"/>
          <p:cNvSpPr txBox="1"/>
          <p:nvPr/>
        </p:nvSpPr>
        <p:spPr>
          <a:xfrm>
            <a:off x="707102" y="3001815"/>
            <a:ext cx="1303562" cy="246221"/>
          </a:xfrm>
          <a:prstGeom prst="rect">
            <a:avLst/>
          </a:prstGeom>
          <a:noFill/>
        </p:spPr>
        <p:txBody>
          <a:bodyPr wrap="none" rtlCol="0">
            <a:spAutoFit/>
          </a:bodyPr>
          <a:lstStyle/>
          <a:p>
            <a:r>
              <a:rPr lang="en-US" sz="1000" b="1" dirty="0">
                <a:solidFill>
                  <a:srgbClr val="0432FF"/>
                </a:solidFill>
              </a:rPr>
              <a:t>LOWER LATENCY</a:t>
            </a:r>
          </a:p>
        </p:txBody>
      </p:sp>
    </p:spTree>
    <p:extLst>
      <p:ext uri="{BB962C8B-B14F-4D97-AF65-F5344CB8AC3E}">
        <p14:creationId xmlns:p14="http://schemas.microsoft.com/office/powerpoint/2010/main" val="20421823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67404"/>
          </a:xfrm>
        </p:spPr>
        <p:txBody>
          <a:bodyPr/>
          <a:lstStyle/>
          <a:p>
            <a:pPr algn="l"/>
            <a:r>
              <a:rPr lang="en-US" sz="3200" dirty="0" smtClean="0">
                <a:solidFill>
                  <a:srgbClr val="0432FF"/>
                </a:solidFill>
              </a:rPr>
              <a:t>Benefits</a:t>
            </a:r>
            <a:endParaRPr lang="en-US" sz="3200" dirty="0">
              <a:solidFill>
                <a:srgbClr val="0432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83" y="1591049"/>
            <a:ext cx="1350000" cy="135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866" y="1591049"/>
            <a:ext cx="1350000" cy="1350000"/>
          </a:xfrm>
          <a:prstGeom prst="rect">
            <a:avLst/>
          </a:prstGeom>
        </p:spPr>
      </p:pic>
      <p:sp>
        <p:nvSpPr>
          <p:cNvPr id="9" name="TextBox 8"/>
          <p:cNvSpPr txBox="1"/>
          <p:nvPr/>
        </p:nvSpPr>
        <p:spPr>
          <a:xfrm>
            <a:off x="707102" y="3001815"/>
            <a:ext cx="1303562" cy="246221"/>
          </a:xfrm>
          <a:prstGeom prst="rect">
            <a:avLst/>
          </a:prstGeom>
          <a:noFill/>
        </p:spPr>
        <p:txBody>
          <a:bodyPr wrap="none" rtlCol="0">
            <a:spAutoFit/>
          </a:bodyPr>
          <a:lstStyle/>
          <a:p>
            <a:r>
              <a:rPr lang="en-US" sz="1000" b="1" dirty="0">
                <a:solidFill>
                  <a:srgbClr val="0432FF"/>
                </a:solidFill>
              </a:rPr>
              <a:t>LOWER LATENCY</a:t>
            </a:r>
          </a:p>
        </p:txBody>
      </p:sp>
      <p:sp>
        <p:nvSpPr>
          <p:cNvPr id="12" name="TextBox 11"/>
          <p:cNvSpPr txBox="1"/>
          <p:nvPr/>
        </p:nvSpPr>
        <p:spPr>
          <a:xfrm>
            <a:off x="2120792" y="3001814"/>
            <a:ext cx="1616148" cy="246221"/>
          </a:xfrm>
          <a:prstGeom prst="rect">
            <a:avLst/>
          </a:prstGeom>
          <a:noFill/>
        </p:spPr>
        <p:txBody>
          <a:bodyPr wrap="none" rtlCol="0">
            <a:spAutoFit/>
          </a:bodyPr>
          <a:lstStyle/>
          <a:p>
            <a:r>
              <a:rPr lang="en-US" sz="1000" b="1" dirty="0">
                <a:solidFill>
                  <a:srgbClr val="0432FF"/>
                </a:solidFill>
              </a:rPr>
              <a:t>LESS NETWORK LOAD</a:t>
            </a:r>
          </a:p>
        </p:txBody>
      </p:sp>
    </p:spTree>
    <p:extLst>
      <p:ext uri="{BB962C8B-B14F-4D97-AF65-F5344CB8AC3E}">
        <p14:creationId xmlns:p14="http://schemas.microsoft.com/office/powerpoint/2010/main" val="1900326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67404"/>
          </a:xfrm>
        </p:spPr>
        <p:txBody>
          <a:bodyPr/>
          <a:lstStyle/>
          <a:p>
            <a:pPr algn="l"/>
            <a:r>
              <a:rPr lang="en-US" sz="3200" dirty="0" smtClean="0">
                <a:solidFill>
                  <a:srgbClr val="0432FF"/>
                </a:solidFill>
              </a:rPr>
              <a:t>Benefits</a:t>
            </a:r>
            <a:endParaRPr lang="en-US" sz="3200" dirty="0">
              <a:solidFill>
                <a:srgbClr val="0432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83" y="1591049"/>
            <a:ext cx="1350000" cy="135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848" y="1591049"/>
            <a:ext cx="1350000" cy="135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3866" y="1591049"/>
            <a:ext cx="1350000" cy="1350000"/>
          </a:xfrm>
          <a:prstGeom prst="rect">
            <a:avLst/>
          </a:prstGeom>
        </p:spPr>
      </p:pic>
      <p:sp>
        <p:nvSpPr>
          <p:cNvPr id="9" name="TextBox 8"/>
          <p:cNvSpPr txBox="1"/>
          <p:nvPr/>
        </p:nvSpPr>
        <p:spPr>
          <a:xfrm>
            <a:off x="707102" y="3001815"/>
            <a:ext cx="1303562" cy="246221"/>
          </a:xfrm>
          <a:prstGeom prst="rect">
            <a:avLst/>
          </a:prstGeom>
          <a:noFill/>
        </p:spPr>
        <p:txBody>
          <a:bodyPr wrap="none" rtlCol="0">
            <a:spAutoFit/>
          </a:bodyPr>
          <a:lstStyle/>
          <a:p>
            <a:r>
              <a:rPr lang="en-US" sz="1000" b="1" dirty="0">
                <a:solidFill>
                  <a:srgbClr val="0432FF"/>
                </a:solidFill>
              </a:rPr>
              <a:t>LOWER LATENCY</a:t>
            </a:r>
          </a:p>
        </p:txBody>
      </p:sp>
      <p:sp>
        <p:nvSpPr>
          <p:cNvPr id="11" name="TextBox 10"/>
          <p:cNvSpPr txBox="1"/>
          <p:nvPr/>
        </p:nvSpPr>
        <p:spPr>
          <a:xfrm>
            <a:off x="3924740" y="3041866"/>
            <a:ext cx="1146468" cy="400110"/>
          </a:xfrm>
          <a:prstGeom prst="rect">
            <a:avLst/>
          </a:prstGeom>
          <a:noFill/>
        </p:spPr>
        <p:txBody>
          <a:bodyPr wrap="none" rtlCol="0">
            <a:spAutoFit/>
          </a:bodyPr>
          <a:lstStyle/>
          <a:p>
            <a:pPr algn="ctr"/>
            <a:r>
              <a:rPr lang="en-US" sz="1000" b="1" dirty="0">
                <a:solidFill>
                  <a:srgbClr val="0432FF"/>
                </a:solidFill>
              </a:rPr>
              <a:t>LESS POWER</a:t>
            </a:r>
          </a:p>
          <a:p>
            <a:pPr algn="ctr"/>
            <a:r>
              <a:rPr lang="en-US" sz="1000" b="1" dirty="0">
                <a:solidFill>
                  <a:srgbClr val="0432FF"/>
                </a:solidFill>
              </a:rPr>
              <a:t>CONSUMPTION</a:t>
            </a:r>
          </a:p>
        </p:txBody>
      </p:sp>
      <p:sp>
        <p:nvSpPr>
          <p:cNvPr id="12" name="TextBox 11"/>
          <p:cNvSpPr txBox="1"/>
          <p:nvPr/>
        </p:nvSpPr>
        <p:spPr>
          <a:xfrm>
            <a:off x="2120792" y="3001814"/>
            <a:ext cx="1616148" cy="246221"/>
          </a:xfrm>
          <a:prstGeom prst="rect">
            <a:avLst/>
          </a:prstGeom>
          <a:noFill/>
        </p:spPr>
        <p:txBody>
          <a:bodyPr wrap="none" rtlCol="0">
            <a:spAutoFit/>
          </a:bodyPr>
          <a:lstStyle/>
          <a:p>
            <a:r>
              <a:rPr lang="en-US" sz="1000" b="1" dirty="0">
                <a:solidFill>
                  <a:srgbClr val="0432FF"/>
                </a:solidFill>
              </a:rPr>
              <a:t>LESS NETWORK LOAD</a:t>
            </a:r>
          </a:p>
        </p:txBody>
      </p:sp>
    </p:spTree>
    <p:extLst>
      <p:ext uri="{BB962C8B-B14F-4D97-AF65-F5344CB8AC3E}">
        <p14:creationId xmlns:p14="http://schemas.microsoft.com/office/powerpoint/2010/main" val="2016874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67404"/>
          </a:xfrm>
        </p:spPr>
        <p:txBody>
          <a:bodyPr/>
          <a:lstStyle/>
          <a:p>
            <a:pPr algn="l"/>
            <a:r>
              <a:rPr lang="en-US" sz="3200" dirty="0" smtClean="0">
                <a:solidFill>
                  <a:srgbClr val="0432FF"/>
                </a:solidFill>
              </a:rPr>
              <a:t>Benefits</a:t>
            </a:r>
            <a:endParaRPr lang="en-US" sz="3200" dirty="0">
              <a:solidFill>
                <a:srgbClr val="0432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83" y="1591049"/>
            <a:ext cx="1350000" cy="135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848" y="1591049"/>
            <a:ext cx="1350000" cy="135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3866" y="1591049"/>
            <a:ext cx="1350000" cy="1350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3831" y="1591049"/>
            <a:ext cx="1350000" cy="1350000"/>
          </a:xfrm>
          <a:prstGeom prst="rect">
            <a:avLst/>
          </a:prstGeom>
        </p:spPr>
      </p:pic>
      <p:sp>
        <p:nvSpPr>
          <p:cNvPr id="9" name="TextBox 8"/>
          <p:cNvSpPr txBox="1"/>
          <p:nvPr/>
        </p:nvSpPr>
        <p:spPr>
          <a:xfrm>
            <a:off x="707102" y="3001815"/>
            <a:ext cx="1303562" cy="246221"/>
          </a:xfrm>
          <a:prstGeom prst="rect">
            <a:avLst/>
          </a:prstGeom>
          <a:noFill/>
        </p:spPr>
        <p:txBody>
          <a:bodyPr wrap="none" rtlCol="0">
            <a:spAutoFit/>
          </a:bodyPr>
          <a:lstStyle/>
          <a:p>
            <a:r>
              <a:rPr lang="en-US" sz="1000" b="1" dirty="0">
                <a:solidFill>
                  <a:srgbClr val="0432FF"/>
                </a:solidFill>
              </a:rPr>
              <a:t>LOWER LATENCY</a:t>
            </a:r>
          </a:p>
        </p:txBody>
      </p:sp>
      <p:sp>
        <p:nvSpPr>
          <p:cNvPr id="10" name="TextBox 9"/>
          <p:cNvSpPr txBox="1"/>
          <p:nvPr/>
        </p:nvSpPr>
        <p:spPr>
          <a:xfrm>
            <a:off x="5691965" y="3047981"/>
            <a:ext cx="753732" cy="246221"/>
          </a:xfrm>
          <a:prstGeom prst="rect">
            <a:avLst/>
          </a:prstGeom>
          <a:noFill/>
        </p:spPr>
        <p:txBody>
          <a:bodyPr wrap="none" rtlCol="0">
            <a:spAutoFit/>
          </a:bodyPr>
          <a:lstStyle/>
          <a:p>
            <a:r>
              <a:rPr lang="en-US" sz="1000" b="1" dirty="0">
                <a:solidFill>
                  <a:srgbClr val="0432FF"/>
                </a:solidFill>
              </a:rPr>
              <a:t>PRIVACY</a:t>
            </a:r>
          </a:p>
        </p:txBody>
      </p:sp>
      <p:sp>
        <p:nvSpPr>
          <p:cNvPr id="11" name="TextBox 10"/>
          <p:cNvSpPr txBox="1"/>
          <p:nvPr/>
        </p:nvSpPr>
        <p:spPr>
          <a:xfrm>
            <a:off x="3924740" y="3041866"/>
            <a:ext cx="1146468" cy="400110"/>
          </a:xfrm>
          <a:prstGeom prst="rect">
            <a:avLst/>
          </a:prstGeom>
          <a:noFill/>
        </p:spPr>
        <p:txBody>
          <a:bodyPr wrap="none" rtlCol="0">
            <a:spAutoFit/>
          </a:bodyPr>
          <a:lstStyle/>
          <a:p>
            <a:pPr algn="ctr"/>
            <a:r>
              <a:rPr lang="en-US" sz="1000" b="1" dirty="0">
                <a:solidFill>
                  <a:srgbClr val="0432FF"/>
                </a:solidFill>
              </a:rPr>
              <a:t>LESS POWER</a:t>
            </a:r>
          </a:p>
          <a:p>
            <a:pPr algn="ctr"/>
            <a:r>
              <a:rPr lang="en-US" sz="1000" b="1" dirty="0">
                <a:solidFill>
                  <a:srgbClr val="0432FF"/>
                </a:solidFill>
              </a:rPr>
              <a:t>CONSUMPTION</a:t>
            </a:r>
          </a:p>
        </p:txBody>
      </p:sp>
      <p:sp>
        <p:nvSpPr>
          <p:cNvPr id="12" name="TextBox 11"/>
          <p:cNvSpPr txBox="1"/>
          <p:nvPr/>
        </p:nvSpPr>
        <p:spPr>
          <a:xfrm>
            <a:off x="2120792" y="3001814"/>
            <a:ext cx="1616148" cy="246221"/>
          </a:xfrm>
          <a:prstGeom prst="rect">
            <a:avLst/>
          </a:prstGeom>
          <a:noFill/>
        </p:spPr>
        <p:txBody>
          <a:bodyPr wrap="none" rtlCol="0">
            <a:spAutoFit/>
          </a:bodyPr>
          <a:lstStyle/>
          <a:p>
            <a:r>
              <a:rPr lang="en-US" sz="1000" b="1" dirty="0">
                <a:solidFill>
                  <a:srgbClr val="0432FF"/>
                </a:solidFill>
              </a:rPr>
              <a:t>LESS NETWORK LOAD</a:t>
            </a:r>
          </a:p>
        </p:txBody>
      </p:sp>
    </p:spTree>
    <p:extLst>
      <p:ext uri="{BB962C8B-B14F-4D97-AF65-F5344CB8AC3E}">
        <p14:creationId xmlns:p14="http://schemas.microsoft.com/office/powerpoint/2010/main" val="1084589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40A027-A544-3246-9420-F32FEF8C9720}"/>
              </a:ext>
            </a:extLst>
          </p:cNvPr>
          <p:cNvSpPr>
            <a:spLocks noGrp="1"/>
          </p:cNvSpPr>
          <p:nvPr>
            <p:ph type="title"/>
          </p:nvPr>
        </p:nvSpPr>
        <p:spPr>
          <a:xfrm>
            <a:off x="628650" y="273844"/>
            <a:ext cx="7886700" cy="567404"/>
          </a:xfrm>
        </p:spPr>
        <p:txBody>
          <a:bodyPr/>
          <a:lstStyle/>
          <a:p>
            <a:pPr algn="l"/>
            <a:r>
              <a:rPr lang="en-US" sz="3200" dirty="0" smtClean="0">
                <a:solidFill>
                  <a:srgbClr val="0432FF"/>
                </a:solidFill>
              </a:rPr>
              <a:t>Benefits</a:t>
            </a:r>
            <a:endParaRPr lang="en-US" sz="3200" dirty="0">
              <a:solidFill>
                <a:srgbClr val="0432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83" y="1591049"/>
            <a:ext cx="1350000" cy="135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848" y="1591049"/>
            <a:ext cx="1350000" cy="135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3866" y="1591049"/>
            <a:ext cx="1350000" cy="1350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3831" y="1591049"/>
            <a:ext cx="1350000" cy="13500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3813" y="1591049"/>
            <a:ext cx="1350000" cy="1350000"/>
          </a:xfrm>
          <a:prstGeom prst="rect">
            <a:avLst/>
          </a:prstGeom>
        </p:spPr>
      </p:pic>
      <p:sp>
        <p:nvSpPr>
          <p:cNvPr id="9" name="TextBox 8"/>
          <p:cNvSpPr txBox="1"/>
          <p:nvPr/>
        </p:nvSpPr>
        <p:spPr>
          <a:xfrm>
            <a:off x="707102" y="3001815"/>
            <a:ext cx="1303562" cy="246221"/>
          </a:xfrm>
          <a:prstGeom prst="rect">
            <a:avLst/>
          </a:prstGeom>
          <a:noFill/>
        </p:spPr>
        <p:txBody>
          <a:bodyPr wrap="none" rtlCol="0">
            <a:spAutoFit/>
          </a:bodyPr>
          <a:lstStyle/>
          <a:p>
            <a:r>
              <a:rPr lang="en-US" sz="1000" b="1" dirty="0">
                <a:solidFill>
                  <a:srgbClr val="0432FF"/>
                </a:solidFill>
              </a:rPr>
              <a:t>LOWER LATENCY</a:t>
            </a:r>
          </a:p>
        </p:txBody>
      </p:sp>
      <p:sp>
        <p:nvSpPr>
          <p:cNvPr id="10" name="TextBox 9"/>
          <p:cNvSpPr txBox="1"/>
          <p:nvPr/>
        </p:nvSpPr>
        <p:spPr>
          <a:xfrm>
            <a:off x="5691965" y="3047981"/>
            <a:ext cx="753732" cy="246221"/>
          </a:xfrm>
          <a:prstGeom prst="rect">
            <a:avLst/>
          </a:prstGeom>
          <a:noFill/>
        </p:spPr>
        <p:txBody>
          <a:bodyPr wrap="none" rtlCol="0">
            <a:spAutoFit/>
          </a:bodyPr>
          <a:lstStyle/>
          <a:p>
            <a:r>
              <a:rPr lang="en-US" sz="1000" b="1" dirty="0">
                <a:solidFill>
                  <a:srgbClr val="0432FF"/>
                </a:solidFill>
              </a:rPr>
              <a:t>PRIVACY</a:t>
            </a:r>
          </a:p>
        </p:txBody>
      </p:sp>
      <p:sp>
        <p:nvSpPr>
          <p:cNvPr id="11" name="TextBox 10"/>
          <p:cNvSpPr txBox="1"/>
          <p:nvPr/>
        </p:nvSpPr>
        <p:spPr>
          <a:xfrm>
            <a:off x="3924740" y="3041866"/>
            <a:ext cx="1146468" cy="400110"/>
          </a:xfrm>
          <a:prstGeom prst="rect">
            <a:avLst/>
          </a:prstGeom>
          <a:noFill/>
        </p:spPr>
        <p:txBody>
          <a:bodyPr wrap="none" rtlCol="0">
            <a:spAutoFit/>
          </a:bodyPr>
          <a:lstStyle/>
          <a:p>
            <a:pPr algn="ctr"/>
            <a:r>
              <a:rPr lang="en-US" sz="1000" b="1" dirty="0">
                <a:solidFill>
                  <a:srgbClr val="0432FF"/>
                </a:solidFill>
              </a:rPr>
              <a:t>LESS POWER</a:t>
            </a:r>
          </a:p>
          <a:p>
            <a:pPr algn="ctr"/>
            <a:r>
              <a:rPr lang="en-US" sz="1000" b="1" dirty="0">
                <a:solidFill>
                  <a:srgbClr val="0432FF"/>
                </a:solidFill>
              </a:rPr>
              <a:t>CONSUMPTION</a:t>
            </a:r>
          </a:p>
        </p:txBody>
      </p:sp>
      <p:sp>
        <p:nvSpPr>
          <p:cNvPr id="12" name="TextBox 11"/>
          <p:cNvSpPr txBox="1"/>
          <p:nvPr/>
        </p:nvSpPr>
        <p:spPr>
          <a:xfrm>
            <a:off x="2120792" y="3001814"/>
            <a:ext cx="1616148" cy="246221"/>
          </a:xfrm>
          <a:prstGeom prst="rect">
            <a:avLst/>
          </a:prstGeom>
          <a:noFill/>
        </p:spPr>
        <p:txBody>
          <a:bodyPr wrap="none" rtlCol="0">
            <a:spAutoFit/>
          </a:bodyPr>
          <a:lstStyle/>
          <a:p>
            <a:r>
              <a:rPr lang="en-US" sz="1000" b="1" dirty="0">
                <a:solidFill>
                  <a:srgbClr val="0432FF"/>
                </a:solidFill>
              </a:rPr>
              <a:t>LESS NETWORK LOAD</a:t>
            </a:r>
          </a:p>
        </p:txBody>
      </p:sp>
      <p:sp>
        <p:nvSpPr>
          <p:cNvPr id="13" name="TextBox 12"/>
          <p:cNvSpPr txBox="1"/>
          <p:nvPr/>
        </p:nvSpPr>
        <p:spPr>
          <a:xfrm>
            <a:off x="6716926" y="3041866"/>
            <a:ext cx="1843774" cy="246221"/>
          </a:xfrm>
          <a:prstGeom prst="rect">
            <a:avLst/>
          </a:prstGeom>
          <a:noFill/>
        </p:spPr>
        <p:txBody>
          <a:bodyPr wrap="none" rtlCol="0">
            <a:spAutoFit/>
          </a:bodyPr>
          <a:lstStyle/>
          <a:p>
            <a:r>
              <a:rPr lang="en-US" sz="1000" b="1" dirty="0">
                <a:solidFill>
                  <a:srgbClr val="0432FF"/>
                </a:solidFill>
              </a:rPr>
              <a:t>ACROSS ORGANIZATIONS</a:t>
            </a:r>
          </a:p>
        </p:txBody>
      </p:sp>
    </p:spTree>
    <p:extLst>
      <p:ext uri="{BB962C8B-B14F-4D97-AF65-F5344CB8AC3E}">
        <p14:creationId xmlns:p14="http://schemas.microsoft.com/office/powerpoint/2010/main" val="21427739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13124"/>
          </a:xfrm>
        </p:spPr>
        <p:txBody>
          <a:bodyPr/>
          <a:lstStyle/>
          <a:p>
            <a:pPr algn="l"/>
            <a:r>
              <a:rPr lang="en-US" sz="3200" dirty="0" smtClean="0">
                <a:solidFill>
                  <a:srgbClr val="0432FF"/>
                </a:solidFill>
              </a:rPr>
              <a:t>Acknowledgements</a:t>
            </a:r>
            <a:endParaRPr lang="en-US" sz="3200" dirty="0">
              <a:solidFill>
                <a:srgbClr val="0432FF"/>
              </a:solidFill>
            </a:endParaRPr>
          </a:p>
        </p:txBody>
      </p:sp>
      <p:sp>
        <p:nvSpPr>
          <p:cNvPr id="3" name="Content Placeholder 2"/>
          <p:cNvSpPr>
            <a:spLocks noGrp="1"/>
          </p:cNvSpPr>
          <p:nvPr>
            <p:ph idx="1"/>
          </p:nvPr>
        </p:nvSpPr>
        <p:spPr>
          <a:xfrm>
            <a:off x="628650" y="1396651"/>
            <a:ext cx="7886700" cy="2452973"/>
          </a:xfrm>
        </p:spPr>
        <p:txBody>
          <a:bodyPr>
            <a:noAutofit/>
          </a:bodyPr>
          <a:lstStyle/>
          <a:p>
            <a:r>
              <a:rPr lang="en-US" sz="1400" dirty="0">
                <a:latin typeface="Times" charset="0"/>
                <a:ea typeface="Times" charset="0"/>
                <a:cs typeface="Times" charset="0"/>
                <a:hlinkClick r:id="rId3"/>
              </a:rPr>
              <a:t>https://github.com/OpenMined/PySyft</a:t>
            </a:r>
            <a:endParaRPr lang="en-US" sz="1400" dirty="0">
              <a:latin typeface="Times" charset="0"/>
              <a:ea typeface="Times" charset="0"/>
              <a:cs typeface="Times" charset="0"/>
            </a:endParaRPr>
          </a:p>
          <a:p>
            <a:r>
              <a:rPr lang="en-US" sz="1400" dirty="0">
                <a:latin typeface="Times" charset="0"/>
                <a:ea typeface="Times" charset="0"/>
                <a:cs typeface="Times" charset="0"/>
              </a:rPr>
              <a:t>"Federated Learning: Strategies for Improving Communication Efficiency" by Jakub </a:t>
            </a:r>
            <a:r>
              <a:rPr lang="en-US" sz="1400" dirty="0" err="1">
                <a:latin typeface="Times" charset="0"/>
                <a:ea typeface="Times" charset="0"/>
                <a:cs typeface="Times" charset="0"/>
              </a:rPr>
              <a:t>Konečný,H</a:t>
            </a:r>
            <a:r>
              <a:rPr lang="en-US" sz="1400" dirty="0">
                <a:latin typeface="Times" charset="0"/>
                <a:ea typeface="Times" charset="0"/>
                <a:cs typeface="Times" charset="0"/>
              </a:rPr>
              <a:t>. Brendan </a:t>
            </a:r>
            <a:r>
              <a:rPr lang="en-US" sz="1400" dirty="0" err="1">
                <a:latin typeface="Times" charset="0"/>
                <a:ea typeface="Times" charset="0"/>
                <a:cs typeface="Times" charset="0"/>
              </a:rPr>
              <a:t>McMahan,Felix</a:t>
            </a:r>
            <a:r>
              <a:rPr lang="en-US" sz="1400" dirty="0">
                <a:latin typeface="Times" charset="0"/>
                <a:ea typeface="Times" charset="0"/>
                <a:cs typeface="Times" charset="0"/>
              </a:rPr>
              <a:t> X. </a:t>
            </a:r>
            <a:r>
              <a:rPr lang="en-US" sz="1400" dirty="0" err="1">
                <a:latin typeface="Times" charset="0"/>
                <a:ea typeface="Times" charset="0"/>
                <a:cs typeface="Times" charset="0"/>
              </a:rPr>
              <a:t>Yu,Peter</a:t>
            </a:r>
            <a:r>
              <a:rPr lang="en-US" sz="1400" dirty="0">
                <a:latin typeface="Times" charset="0"/>
                <a:ea typeface="Times" charset="0"/>
                <a:cs typeface="Times" charset="0"/>
              </a:rPr>
              <a:t> </a:t>
            </a:r>
            <a:r>
              <a:rPr lang="en-US" sz="1400" dirty="0" err="1">
                <a:latin typeface="Times" charset="0"/>
                <a:ea typeface="Times" charset="0"/>
                <a:cs typeface="Times" charset="0"/>
              </a:rPr>
              <a:t>Richtarik,Ananda</a:t>
            </a:r>
            <a:r>
              <a:rPr lang="en-US" sz="1400" dirty="0">
                <a:latin typeface="Times" charset="0"/>
                <a:ea typeface="Times" charset="0"/>
                <a:cs typeface="Times" charset="0"/>
              </a:rPr>
              <a:t> </a:t>
            </a:r>
            <a:r>
              <a:rPr lang="en-US" sz="1400" dirty="0" err="1">
                <a:latin typeface="Times" charset="0"/>
                <a:ea typeface="Times" charset="0"/>
                <a:cs typeface="Times" charset="0"/>
              </a:rPr>
              <a:t>Theertha</a:t>
            </a:r>
            <a:r>
              <a:rPr lang="en-US" sz="1400" dirty="0">
                <a:latin typeface="Times" charset="0"/>
                <a:ea typeface="Times" charset="0"/>
                <a:cs typeface="Times" charset="0"/>
              </a:rPr>
              <a:t> </a:t>
            </a:r>
            <a:r>
              <a:rPr lang="en-US" sz="1400" dirty="0" err="1">
                <a:latin typeface="Times" charset="0"/>
                <a:ea typeface="Times" charset="0"/>
                <a:cs typeface="Times" charset="0"/>
              </a:rPr>
              <a:t>Suresh,Dave</a:t>
            </a:r>
            <a:r>
              <a:rPr lang="en-US" sz="1400" dirty="0">
                <a:latin typeface="Times" charset="0"/>
                <a:ea typeface="Times" charset="0"/>
                <a:cs typeface="Times" charset="0"/>
              </a:rPr>
              <a:t> Bacon</a:t>
            </a:r>
          </a:p>
          <a:p>
            <a:r>
              <a:rPr lang="en-US" sz="1400" dirty="0">
                <a:latin typeface="Times" charset="0"/>
                <a:ea typeface="Times" charset="0"/>
                <a:cs typeface="Times" charset="0"/>
              </a:rPr>
              <a:t>"Gradient-Leaks: Understanding and Controlling </a:t>
            </a:r>
            <a:r>
              <a:rPr lang="en-US" sz="1400" dirty="0" err="1">
                <a:latin typeface="Times" charset="0"/>
                <a:ea typeface="Times" charset="0"/>
                <a:cs typeface="Times" charset="0"/>
              </a:rPr>
              <a:t>Deanonymization</a:t>
            </a:r>
            <a:r>
              <a:rPr lang="en-US" sz="1400" dirty="0">
                <a:latin typeface="Times" charset="0"/>
                <a:ea typeface="Times" charset="0"/>
                <a:cs typeface="Times" charset="0"/>
              </a:rPr>
              <a:t> in Federated Learning" by </a:t>
            </a:r>
            <a:r>
              <a:rPr lang="en-US" sz="1400" dirty="0" err="1">
                <a:latin typeface="Times" charset="0"/>
                <a:ea typeface="Times" charset="0"/>
                <a:cs typeface="Times" charset="0"/>
              </a:rPr>
              <a:t>Tribhuvanesh</a:t>
            </a:r>
            <a:r>
              <a:rPr lang="en-US" sz="1400" dirty="0">
                <a:latin typeface="Times" charset="0"/>
                <a:ea typeface="Times" charset="0"/>
                <a:cs typeface="Times" charset="0"/>
              </a:rPr>
              <a:t> </a:t>
            </a:r>
            <a:r>
              <a:rPr lang="en-US" sz="1400" dirty="0" err="1">
                <a:latin typeface="Times" charset="0"/>
                <a:ea typeface="Times" charset="0"/>
                <a:cs typeface="Times" charset="0"/>
              </a:rPr>
              <a:t>Orekondy</a:t>
            </a:r>
            <a:r>
              <a:rPr lang="en-US" sz="1400" dirty="0">
                <a:latin typeface="Times" charset="0"/>
                <a:ea typeface="Times" charset="0"/>
                <a:cs typeface="Times" charset="0"/>
              </a:rPr>
              <a:t>, </a:t>
            </a:r>
            <a:r>
              <a:rPr lang="en-US" sz="1400" dirty="0" err="1">
                <a:latin typeface="Times" charset="0"/>
                <a:ea typeface="Times" charset="0"/>
                <a:cs typeface="Times" charset="0"/>
              </a:rPr>
              <a:t>Seong</a:t>
            </a:r>
            <a:r>
              <a:rPr lang="en-US" sz="1400" dirty="0">
                <a:latin typeface="Times" charset="0"/>
                <a:ea typeface="Times" charset="0"/>
                <a:cs typeface="Times" charset="0"/>
              </a:rPr>
              <a:t> </a:t>
            </a:r>
            <a:r>
              <a:rPr lang="en-US" sz="1400" dirty="0" err="1">
                <a:latin typeface="Times" charset="0"/>
                <a:ea typeface="Times" charset="0"/>
                <a:cs typeface="Times" charset="0"/>
              </a:rPr>
              <a:t>Joon</a:t>
            </a:r>
            <a:r>
              <a:rPr lang="en-US" sz="1400" dirty="0">
                <a:latin typeface="Times" charset="0"/>
                <a:ea typeface="Times" charset="0"/>
                <a:cs typeface="Times" charset="0"/>
              </a:rPr>
              <a:t> Oh, Yang Zhang, </a:t>
            </a:r>
            <a:r>
              <a:rPr lang="en-US" sz="1400" dirty="0" err="1">
                <a:latin typeface="Times" charset="0"/>
                <a:ea typeface="Times" charset="0"/>
                <a:cs typeface="Times" charset="0"/>
              </a:rPr>
              <a:t>Bernt</a:t>
            </a:r>
            <a:r>
              <a:rPr lang="en-US" sz="1400" dirty="0">
                <a:latin typeface="Times" charset="0"/>
                <a:ea typeface="Times" charset="0"/>
                <a:cs typeface="Times" charset="0"/>
              </a:rPr>
              <a:t> Schiele, Mario Fritz</a:t>
            </a:r>
          </a:p>
          <a:p>
            <a:r>
              <a:rPr lang="en-US" sz="1400" dirty="0">
                <a:latin typeface="Times" charset="0"/>
                <a:ea typeface="Times" charset="0"/>
                <a:cs typeface="Times" charset="0"/>
              </a:rPr>
              <a:t>"Comprehensive Privacy Analysis of Deep Learning: Stand-alone and Federated Learning under Passive and Active White-box Inference Attacks" by "</a:t>
            </a:r>
            <a:r>
              <a:rPr lang="en-US" sz="1400" dirty="0" err="1">
                <a:latin typeface="Times" charset="0"/>
                <a:ea typeface="Times" charset="0"/>
                <a:cs typeface="Times" charset="0"/>
              </a:rPr>
              <a:t>Milad</a:t>
            </a:r>
            <a:r>
              <a:rPr lang="en-US" sz="1400" dirty="0">
                <a:latin typeface="Times" charset="0"/>
                <a:ea typeface="Times" charset="0"/>
                <a:cs typeface="Times" charset="0"/>
              </a:rPr>
              <a:t> Nasr, Reza </a:t>
            </a:r>
            <a:r>
              <a:rPr lang="en-US" sz="1400" dirty="0" err="1">
                <a:latin typeface="Times" charset="0"/>
                <a:ea typeface="Times" charset="0"/>
                <a:cs typeface="Times" charset="0"/>
              </a:rPr>
              <a:t>Shokri</a:t>
            </a:r>
            <a:r>
              <a:rPr lang="en-US" sz="1400" dirty="0">
                <a:latin typeface="Times" charset="0"/>
                <a:ea typeface="Times" charset="0"/>
                <a:cs typeface="Times" charset="0"/>
              </a:rPr>
              <a:t>, Amir </a:t>
            </a:r>
            <a:r>
              <a:rPr lang="en-US" sz="1400" dirty="0" err="1">
                <a:latin typeface="Times" charset="0"/>
                <a:ea typeface="Times" charset="0"/>
                <a:cs typeface="Times" charset="0"/>
              </a:rPr>
              <a:t>Houmansadr</a:t>
            </a:r>
            <a:endParaRPr lang="en-US" sz="1400" dirty="0">
              <a:latin typeface="Times" charset="0"/>
              <a:ea typeface="Times" charset="0"/>
              <a:cs typeface="Times" charset="0"/>
            </a:endParaRPr>
          </a:p>
          <a:p>
            <a:r>
              <a:rPr lang="en-US" sz="1400" dirty="0">
                <a:latin typeface="Times" charset="0"/>
                <a:ea typeface="Times" charset="0"/>
                <a:cs typeface="Times" charset="0"/>
              </a:rPr>
              <a:t>https://</a:t>
            </a:r>
            <a:r>
              <a:rPr lang="en-US" sz="1400" dirty="0" err="1">
                <a:latin typeface="Times" charset="0"/>
                <a:ea typeface="Times" charset="0"/>
                <a:cs typeface="Times" charset="0"/>
              </a:rPr>
              <a:t>www.apple.com</a:t>
            </a:r>
            <a:r>
              <a:rPr lang="en-US" sz="1400" dirty="0">
                <a:latin typeface="Times" charset="0"/>
                <a:ea typeface="Times" charset="0"/>
                <a:cs typeface="Times" charset="0"/>
              </a:rPr>
              <a:t>/privacy/docs/</a:t>
            </a:r>
            <a:r>
              <a:rPr lang="en-US" sz="1400" dirty="0" err="1">
                <a:latin typeface="Times" charset="0"/>
                <a:ea typeface="Times" charset="0"/>
                <a:cs typeface="Times" charset="0"/>
              </a:rPr>
              <a:t>Differential_Privacy_Overview.pdf</a:t>
            </a:r>
            <a:endParaRPr lang="en-US" sz="1400" dirty="0">
              <a:latin typeface="Times" charset="0"/>
              <a:ea typeface="Times" charset="0"/>
              <a:cs typeface="Times" charset="0"/>
            </a:endParaRPr>
          </a:p>
          <a:p>
            <a:r>
              <a:rPr lang="en-US" sz="1400" dirty="0">
                <a:latin typeface="Times" charset="0"/>
                <a:ea typeface="Times" charset="0"/>
                <a:cs typeface="Times" charset="0"/>
              </a:rPr>
              <a:t>"Mitigating </a:t>
            </a:r>
            <a:r>
              <a:rPr lang="en-US" sz="1400" dirty="0" err="1">
                <a:latin typeface="Times" charset="0"/>
                <a:ea typeface="Times" charset="0"/>
                <a:cs typeface="Times" charset="0"/>
              </a:rPr>
              <a:t>Sybils</a:t>
            </a:r>
            <a:r>
              <a:rPr lang="en-US" sz="1400" dirty="0">
                <a:latin typeface="Times" charset="0"/>
                <a:ea typeface="Times" charset="0"/>
                <a:cs typeface="Times" charset="0"/>
              </a:rPr>
              <a:t> in Federated Learning Poisoning" by Clement Fung, Chris J.M. Yoon, Ivan </a:t>
            </a:r>
            <a:r>
              <a:rPr lang="en-US" sz="1400" dirty="0" err="1" smtClean="0">
                <a:latin typeface="Times" charset="0"/>
                <a:ea typeface="Times" charset="0"/>
                <a:cs typeface="Times" charset="0"/>
              </a:rPr>
              <a:t>Beschastnikh</a:t>
            </a:r>
            <a:endParaRPr lang="en-US" sz="1400" dirty="0">
              <a:latin typeface="Times" charset="0"/>
              <a:ea typeface="Times" charset="0"/>
              <a:cs typeface="Times" charset="0"/>
            </a:endParaRPr>
          </a:p>
        </p:txBody>
      </p:sp>
    </p:spTree>
    <p:extLst>
      <p:ext uri="{BB962C8B-B14F-4D97-AF65-F5344CB8AC3E}">
        <p14:creationId xmlns:p14="http://schemas.microsoft.com/office/powerpoint/2010/main" val="993177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0088" y="1600473"/>
            <a:ext cx="3876189" cy="1161857"/>
          </a:xfrm>
          <a:prstGeom prst="rect">
            <a:avLst/>
          </a:prstGeom>
          <a:noFill/>
        </p:spPr>
        <p:txBody>
          <a:bodyPr wrap="none" rtlCol="0">
            <a:spAutoFit/>
          </a:bodyPr>
          <a:lstStyle/>
          <a:p>
            <a:pPr algn="ctr"/>
            <a:r>
              <a:rPr lang="en-US" sz="4950" dirty="0">
                <a:solidFill>
                  <a:srgbClr val="0432FF"/>
                </a:solidFill>
              </a:rPr>
              <a:t>THANK </a:t>
            </a:r>
            <a:r>
              <a:rPr lang="en-US" sz="4950" dirty="0" smtClean="0">
                <a:solidFill>
                  <a:srgbClr val="0432FF"/>
                </a:solidFill>
              </a:rPr>
              <a:t>YOU</a:t>
            </a:r>
          </a:p>
          <a:p>
            <a:pPr algn="ctr"/>
            <a:r>
              <a:rPr lang="en-US" sz="2000" dirty="0" smtClean="0">
                <a:solidFill>
                  <a:srgbClr val="0432FF"/>
                </a:solidFill>
              </a:rPr>
              <a:t>Life is Beautiful!!</a:t>
            </a:r>
            <a:endParaRPr lang="en-US" sz="2000" dirty="0">
              <a:solidFill>
                <a:srgbClr val="0432FF"/>
              </a:solidFill>
            </a:endParaRPr>
          </a:p>
        </p:txBody>
      </p:sp>
      <p:sp>
        <p:nvSpPr>
          <p:cNvPr id="5" name="Subtitle 2">
            <a:extLst>
              <a:ext uri="{FF2B5EF4-FFF2-40B4-BE49-F238E27FC236}">
                <a16:creationId xmlns="" xmlns:a16="http://schemas.microsoft.com/office/drawing/2014/main" id="{E5208A8E-E5AE-F544-BC27-D993B2998F4B}"/>
              </a:ext>
            </a:extLst>
          </p:cNvPr>
          <p:cNvSpPr txBox="1">
            <a:spLocks/>
          </p:cNvSpPr>
          <p:nvPr/>
        </p:nvSpPr>
        <p:spPr>
          <a:xfrm>
            <a:off x="5678424" y="3264992"/>
            <a:ext cx="3439661" cy="661517"/>
          </a:xfrm>
          <a:prstGeom prst="rect">
            <a:avLst/>
          </a:prstGeom>
          <a:no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err="1">
                <a:solidFill>
                  <a:srgbClr val="0432FF"/>
                </a:solidFill>
              </a:rPr>
              <a:t>Tuhin</a:t>
            </a:r>
            <a:r>
              <a:rPr lang="en-US" sz="1800" b="1" dirty="0">
                <a:solidFill>
                  <a:srgbClr val="0432FF"/>
                </a:solidFill>
              </a:rPr>
              <a:t> Sharma | </a:t>
            </a:r>
            <a:r>
              <a:rPr lang="en-US" sz="1800" b="1" dirty="0" err="1">
                <a:solidFill>
                  <a:srgbClr val="0432FF"/>
                </a:solidFill>
              </a:rPr>
              <a:t>Binaize</a:t>
            </a:r>
            <a:r>
              <a:rPr lang="en-US" sz="1800" b="1" dirty="0">
                <a:solidFill>
                  <a:srgbClr val="0432FF"/>
                </a:solidFill>
              </a:rPr>
              <a:t> Labs</a:t>
            </a:r>
          </a:p>
          <a:p>
            <a:pPr marL="0" indent="0">
              <a:buNone/>
            </a:pPr>
            <a:r>
              <a:rPr lang="en-US" sz="1800" b="1" dirty="0">
                <a:solidFill>
                  <a:srgbClr val="0432FF"/>
                </a:solidFill>
              </a:rPr>
              <a:t>         @tuhinsharma121</a:t>
            </a:r>
          </a:p>
        </p:txBody>
      </p:sp>
      <p:pic>
        <p:nvPicPr>
          <p:cNvPr id="7" name="Picture 6"/>
          <p:cNvPicPr>
            <a:picLocks noChangeAspect="1"/>
          </p:cNvPicPr>
          <p:nvPr/>
        </p:nvPicPr>
        <p:blipFill>
          <a:blip r:embed="rId3"/>
          <a:stretch>
            <a:fillRect/>
          </a:stretch>
        </p:blipFill>
        <p:spPr>
          <a:xfrm>
            <a:off x="5774427" y="3628028"/>
            <a:ext cx="366635" cy="298481"/>
          </a:xfrm>
          <a:prstGeom prst="rect">
            <a:avLst/>
          </a:prstGeom>
        </p:spPr>
      </p:pic>
    </p:spTree>
    <p:extLst>
      <p:ext uri="{BB962C8B-B14F-4D97-AF65-F5344CB8AC3E}">
        <p14:creationId xmlns:p14="http://schemas.microsoft.com/office/powerpoint/2010/main" val="175693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5520038" y="716431"/>
            <a:ext cx="1872048" cy="3283200"/>
            <a:chOff x="6075333" y="329278"/>
            <a:chExt cx="2897746" cy="5082069"/>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6402"/>
            <a:stretch/>
          </p:blipFill>
          <p:spPr>
            <a:xfrm>
              <a:off x="6075333" y="597125"/>
              <a:ext cx="2897746" cy="481422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592" b="78249"/>
            <a:stretch/>
          </p:blipFill>
          <p:spPr>
            <a:xfrm>
              <a:off x="6075333" y="329278"/>
              <a:ext cx="2897746" cy="52251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17" y="1446300"/>
            <a:ext cx="4191990" cy="1870965"/>
          </a:xfrm>
          <a:prstGeom prst="rect">
            <a:avLst/>
          </a:prstGeom>
        </p:spPr>
      </p:pic>
      <p:sp>
        <p:nvSpPr>
          <p:cNvPr id="2" name="Title 1"/>
          <p:cNvSpPr>
            <a:spLocks noGrp="1"/>
          </p:cNvSpPr>
          <p:nvPr>
            <p:ph type="ctrTitle"/>
          </p:nvPr>
        </p:nvSpPr>
        <p:spPr>
          <a:xfrm>
            <a:off x="902917" y="329278"/>
            <a:ext cx="7158344" cy="713138"/>
          </a:xfrm>
        </p:spPr>
        <p:txBody>
          <a:bodyPr/>
          <a:lstStyle/>
          <a:p>
            <a:pPr algn="l"/>
            <a:r>
              <a:rPr lang="en-US" sz="3200" dirty="0">
                <a:solidFill>
                  <a:srgbClr val="0432FF"/>
                </a:solidFill>
              </a:rPr>
              <a:t>Rate </a:t>
            </a:r>
            <a:r>
              <a:rPr lang="en-US" sz="3200" dirty="0" smtClean="0">
                <a:solidFill>
                  <a:srgbClr val="0432FF"/>
                </a:solidFill>
              </a:rPr>
              <a:t>today’s session</a:t>
            </a:r>
            <a:endParaRPr lang="en-US" sz="3200" dirty="0">
              <a:solidFill>
                <a:srgbClr val="0432FF"/>
              </a:solidFill>
            </a:endParaRPr>
          </a:p>
        </p:txBody>
      </p:sp>
      <p:sp>
        <p:nvSpPr>
          <p:cNvPr id="24" name="Subtitle 2">
            <a:extLst>
              <a:ext uri="{FF2B5EF4-FFF2-40B4-BE49-F238E27FC236}">
                <a16:creationId xmlns:a16="http://schemas.microsoft.com/office/drawing/2014/main" xmlns="" id="{B9220209-4A62-B342-B343-8F7E2FDD88B6}"/>
              </a:ext>
            </a:extLst>
          </p:cNvPr>
          <p:cNvSpPr txBox="1">
            <a:spLocks/>
          </p:cNvSpPr>
          <p:nvPr/>
        </p:nvSpPr>
        <p:spPr>
          <a:xfrm>
            <a:off x="820657" y="3408009"/>
            <a:ext cx="3800533" cy="381000"/>
          </a:xfrm>
          <a:prstGeom prst="rect">
            <a:avLst/>
          </a:prstGeom>
        </p:spPr>
        <p:txBody>
          <a:bodyPr vert="horz" lIns="91440" tIns="45720" rIns="91440" bIns="45720" rtlCol="0">
            <a:noAutofit/>
          </a:bodyPr>
          <a:lstStyle>
            <a:lvl1pPr marL="0" indent="0" algn="ctr" defTabSz="457200" rtl="0" eaLnBrk="1" latinLnBrk="0" hangingPunct="1">
              <a:lnSpc>
                <a:spcPct val="110000"/>
              </a:lnSpc>
              <a:spcBef>
                <a:spcPts val="400"/>
              </a:spcBef>
              <a:spcAft>
                <a:spcPts val="600"/>
              </a:spcAft>
              <a:buFontTx/>
              <a:buNone/>
              <a:defRPr sz="2800" kern="1200" spc="50">
                <a:solidFill>
                  <a:schemeClr val="tx1">
                    <a:lumMod val="75000"/>
                  </a:schemeClr>
                </a:solidFill>
                <a:latin typeface="Open Sans Ligh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Session page on conference website</a:t>
            </a:r>
          </a:p>
        </p:txBody>
      </p:sp>
      <p:sp>
        <p:nvSpPr>
          <p:cNvPr id="25" name="Subtitle 2">
            <a:extLst>
              <a:ext uri="{FF2B5EF4-FFF2-40B4-BE49-F238E27FC236}">
                <a16:creationId xmlns:a16="http://schemas.microsoft.com/office/drawing/2014/main" xmlns="" id="{DB54BD9C-9CD1-9744-9D24-D48CF9809631}"/>
              </a:ext>
            </a:extLst>
          </p:cNvPr>
          <p:cNvSpPr txBox="1">
            <a:spLocks/>
          </p:cNvSpPr>
          <p:nvPr/>
        </p:nvSpPr>
        <p:spPr>
          <a:xfrm>
            <a:off x="5543038" y="4063563"/>
            <a:ext cx="1976846" cy="381000"/>
          </a:xfrm>
          <a:prstGeom prst="rect">
            <a:avLst/>
          </a:prstGeom>
        </p:spPr>
        <p:txBody>
          <a:bodyPr vert="horz" lIns="91440" tIns="45720" rIns="91440" bIns="45720" rtlCol="0">
            <a:noAutofit/>
          </a:bodyPr>
          <a:lstStyle>
            <a:lvl1pPr marL="0" indent="0" algn="ctr" defTabSz="457200" rtl="0" eaLnBrk="1" latinLnBrk="0" hangingPunct="1">
              <a:lnSpc>
                <a:spcPct val="110000"/>
              </a:lnSpc>
              <a:spcBef>
                <a:spcPts val="400"/>
              </a:spcBef>
              <a:spcAft>
                <a:spcPts val="600"/>
              </a:spcAft>
              <a:buFontTx/>
              <a:buNone/>
              <a:defRPr sz="2800" kern="1200" spc="50">
                <a:solidFill>
                  <a:schemeClr val="tx1">
                    <a:lumMod val="75000"/>
                  </a:schemeClr>
                </a:solidFill>
                <a:latin typeface="Open Sans Ligh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O’Reilly Events App</a:t>
            </a:r>
          </a:p>
        </p:txBody>
      </p:sp>
      <p:sp>
        <p:nvSpPr>
          <p:cNvPr id="26" name="Oval 25">
            <a:extLst>
              <a:ext uri="{FF2B5EF4-FFF2-40B4-BE49-F238E27FC236}">
                <a16:creationId xmlns:a16="http://schemas.microsoft.com/office/drawing/2014/main" xmlns="" id="{8DE6CA6E-04BB-8245-8A3B-B1FB568F84EC}"/>
              </a:ext>
            </a:extLst>
          </p:cNvPr>
          <p:cNvSpPr/>
          <p:nvPr/>
        </p:nvSpPr>
        <p:spPr>
          <a:xfrm>
            <a:off x="5729924" y="3658538"/>
            <a:ext cx="1497874" cy="400594"/>
          </a:xfrm>
          <a:prstGeom prst="ellipse">
            <a:avLst/>
          </a:prstGeom>
          <a:no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xmlns="" id="{9470E3EE-6A0B-CC43-8C41-89A3E4B86CB7}"/>
              </a:ext>
            </a:extLst>
          </p:cNvPr>
          <p:cNvGrpSpPr/>
          <p:nvPr/>
        </p:nvGrpSpPr>
        <p:grpSpPr>
          <a:xfrm>
            <a:off x="6855319" y="3062835"/>
            <a:ext cx="1178620" cy="825752"/>
            <a:chOff x="6691509" y="3044467"/>
            <a:chExt cx="1178620" cy="825752"/>
          </a:xfrm>
          <a:effectLst>
            <a:outerShdw blurRad="12700" dist="12700" dir="2700000" algn="tl" rotWithShape="0">
              <a:prstClr val="black">
                <a:alpha val="50000"/>
              </a:prstClr>
            </a:outerShdw>
          </a:effectLst>
        </p:grpSpPr>
        <p:cxnSp>
          <p:nvCxnSpPr>
            <p:cNvPr id="28" name="Straight Arrow Connector 27">
              <a:extLst>
                <a:ext uri="{FF2B5EF4-FFF2-40B4-BE49-F238E27FC236}">
                  <a16:creationId xmlns:a16="http://schemas.microsoft.com/office/drawing/2014/main" xmlns="" id="{42A43637-5CBB-ED4F-88E6-20B7796F4F5D}"/>
                </a:ext>
              </a:extLst>
            </p:cNvPr>
            <p:cNvCxnSpPr>
              <a:cxnSpLocks/>
            </p:cNvCxnSpPr>
            <p:nvPr/>
          </p:nvCxnSpPr>
          <p:spPr>
            <a:xfrm flipH="1">
              <a:off x="6806255" y="3044467"/>
              <a:ext cx="1063874" cy="736107"/>
            </a:xfrm>
            <a:prstGeom prst="straightConnector1">
              <a:avLst/>
            </a:prstGeom>
            <a:ln w="254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riangle 28">
              <a:extLst>
                <a:ext uri="{FF2B5EF4-FFF2-40B4-BE49-F238E27FC236}">
                  <a16:creationId xmlns:a16="http://schemas.microsoft.com/office/drawing/2014/main" xmlns="" id="{A7988DFE-77A6-A94B-90D1-1B004DBA85C4}"/>
                </a:ext>
              </a:extLst>
            </p:cNvPr>
            <p:cNvSpPr/>
            <p:nvPr/>
          </p:nvSpPr>
          <p:spPr>
            <a:xfrm rot="14035505">
              <a:off x="6716610" y="3665827"/>
              <a:ext cx="179291" cy="229493"/>
            </a:xfrm>
            <a:prstGeom prs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xmlns="" id="{E3BD2F38-1EA8-E44C-AB72-D173356E57C2}"/>
              </a:ext>
            </a:extLst>
          </p:cNvPr>
          <p:cNvGrpSpPr/>
          <p:nvPr/>
        </p:nvGrpSpPr>
        <p:grpSpPr>
          <a:xfrm rot="2034982">
            <a:off x="1898477" y="2398073"/>
            <a:ext cx="1178620" cy="825752"/>
            <a:chOff x="6691509" y="3044467"/>
            <a:chExt cx="1178620" cy="825752"/>
          </a:xfrm>
          <a:effectLst>
            <a:outerShdw blurRad="12700" dist="12700" dir="2700000" algn="tl" rotWithShape="0">
              <a:prstClr val="black">
                <a:alpha val="50000"/>
              </a:prstClr>
            </a:outerShdw>
          </a:effectLst>
        </p:grpSpPr>
        <p:cxnSp>
          <p:nvCxnSpPr>
            <p:cNvPr id="31" name="Straight Arrow Connector 30">
              <a:extLst>
                <a:ext uri="{FF2B5EF4-FFF2-40B4-BE49-F238E27FC236}">
                  <a16:creationId xmlns:a16="http://schemas.microsoft.com/office/drawing/2014/main" xmlns="" id="{B884061D-5388-604E-B068-0967A1783872}"/>
                </a:ext>
              </a:extLst>
            </p:cNvPr>
            <p:cNvCxnSpPr>
              <a:cxnSpLocks/>
            </p:cNvCxnSpPr>
            <p:nvPr/>
          </p:nvCxnSpPr>
          <p:spPr>
            <a:xfrm flipH="1">
              <a:off x="6806255" y="3044467"/>
              <a:ext cx="1063874" cy="736107"/>
            </a:xfrm>
            <a:prstGeom prst="straightConnector1">
              <a:avLst/>
            </a:prstGeom>
            <a:ln w="254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riangle 31">
              <a:extLst>
                <a:ext uri="{FF2B5EF4-FFF2-40B4-BE49-F238E27FC236}">
                  <a16:creationId xmlns:a16="http://schemas.microsoft.com/office/drawing/2014/main" xmlns="" id="{90A556CD-B3D3-5D45-BC4E-F70E567F4F08}"/>
                </a:ext>
              </a:extLst>
            </p:cNvPr>
            <p:cNvSpPr/>
            <p:nvPr/>
          </p:nvSpPr>
          <p:spPr>
            <a:xfrm rot="14035505">
              <a:off x="6716610" y="3665827"/>
              <a:ext cx="179291" cy="229493"/>
            </a:xfrm>
            <a:prstGeom prs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xmlns="" id="{B0764D3D-2213-5C4D-902C-1ED6AE5BEC51}"/>
              </a:ext>
            </a:extLst>
          </p:cNvPr>
          <p:cNvSpPr/>
          <p:nvPr/>
        </p:nvSpPr>
        <p:spPr>
          <a:xfrm>
            <a:off x="902917" y="2613838"/>
            <a:ext cx="870260" cy="385461"/>
          </a:xfrm>
          <a:prstGeom prst="ellipse">
            <a:avLst/>
          </a:prstGeom>
          <a:no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930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705122"/>
          </a:xfrm>
        </p:spPr>
        <p:txBody>
          <a:bodyPr/>
          <a:lstStyle/>
          <a:p>
            <a:pPr algn="l"/>
            <a:r>
              <a:rPr lang="en-US" sz="3200" dirty="0" smtClean="0">
                <a:solidFill>
                  <a:srgbClr val="0432FF"/>
                </a:solidFill>
              </a:rPr>
              <a:t>Smart HVAC Management</a:t>
            </a:r>
            <a:endParaRPr lang="en-US" sz="3200" dirty="0">
              <a:solidFill>
                <a:srgbClr val="0432FF"/>
              </a:solidFill>
            </a:endParaRPr>
          </a:p>
        </p:txBody>
      </p:sp>
      <p:grpSp>
        <p:nvGrpSpPr>
          <p:cNvPr id="23" name="Group 22"/>
          <p:cNvGrpSpPr>
            <a:grpSpLocks/>
          </p:cNvGrpSpPr>
          <p:nvPr/>
        </p:nvGrpSpPr>
        <p:grpSpPr>
          <a:xfrm>
            <a:off x="1068265" y="1597464"/>
            <a:ext cx="1890000" cy="1485000"/>
            <a:chOff x="2428407" y="1289155"/>
            <a:chExt cx="5014834" cy="3303980"/>
          </a:xfrm>
          <a:solidFill>
            <a:schemeClr val="tx1"/>
          </a:solidFill>
        </p:grpSpPr>
        <p:sp>
          <p:nvSpPr>
            <p:cNvPr id="24" name="Rectangle 23"/>
            <p:cNvSpPr/>
            <p:nvPr/>
          </p:nvSpPr>
          <p:spPr>
            <a:xfrm>
              <a:off x="2428407" y="1289155"/>
              <a:ext cx="5014834" cy="33039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p:cNvPicPr>
            <p:nvPr/>
          </p:nvPicPr>
          <p:blipFill>
            <a:blip r:embed="rId3" cstate="hqprint">
              <a:extLst>
                <a:ext uri="{28A0092B-C50C-407E-A947-70E740481C1C}">
                  <a14:useLocalDpi xmlns:a14="http://schemas.microsoft.com/office/drawing/2010/main"/>
                </a:ext>
              </a:extLst>
            </a:blip>
            <a:stretch>
              <a:fillRect/>
            </a:stretch>
          </p:blipFill>
          <p:spPr>
            <a:xfrm>
              <a:off x="3904082" y="2884480"/>
              <a:ext cx="1812504" cy="1523704"/>
            </a:xfrm>
            <a:prstGeom prst="rect">
              <a:avLst/>
            </a:prstGeom>
            <a:grpFill/>
          </p:spPr>
        </p:pic>
        <p:pic>
          <p:nvPicPr>
            <p:cNvPr id="26" name="Picture 25"/>
            <p:cNvPicPr>
              <a:picLocks/>
            </p:cNvPicPr>
            <p:nvPr/>
          </p:nvPicPr>
          <p:blipFill>
            <a:blip r:embed="rId4" cstate="hqprint">
              <a:extLst>
                <a:ext uri="{28A0092B-C50C-407E-A947-70E740481C1C}">
                  <a14:useLocalDpi xmlns:a14="http://schemas.microsoft.com/office/drawing/2010/main"/>
                </a:ext>
              </a:extLst>
            </a:blip>
            <a:stretch>
              <a:fillRect/>
            </a:stretch>
          </p:blipFill>
          <p:spPr>
            <a:xfrm>
              <a:off x="2496063" y="1397322"/>
              <a:ext cx="1812504" cy="1519831"/>
            </a:xfrm>
            <a:prstGeom prst="rect">
              <a:avLst/>
            </a:prstGeom>
            <a:grpFill/>
          </p:spPr>
        </p:pic>
        <p:pic>
          <p:nvPicPr>
            <p:cNvPr id="27" name="Picture 2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542702" y="1362899"/>
              <a:ext cx="1813430" cy="1521583"/>
            </a:xfrm>
            <a:prstGeom prst="rect">
              <a:avLst/>
            </a:prstGeom>
            <a:grpFill/>
          </p:spPr>
        </p:pic>
      </p:grpSp>
      <p:sp>
        <p:nvSpPr>
          <p:cNvPr id="28" name="Rectangle 27"/>
          <p:cNvSpPr/>
          <p:nvPr/>
        </p:nvSpPr>
        <p:spPr>
          <a:xfrm>
            <a:off x="1118556" y="3121383"/>
            <a:ext cx="1769844" cy="276999"/>
          </a:xfrm>
          <a:prstGeom prst="rect">
            <a:avLst/>
          </a:prstGeom>
        </p:spPr>
        <p:txBody>
          <a:bodyPr wrap="none">
            <a:spAutoFit/>
          </a:bodyPr>
          <a:lstStyle/>
          <a:p>
            <a:pPr algn="ctr"/>
            <a:r>
              <a:rPr lang="en-US" sz="1200" b="1" dirty="0"/>
              <a:t>HVAC MANAGEMENT</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548" y="992914"/>
            <a:ext cx="4825802" cy="3010074"/>
          </a:xfrm>
          <a:prstGeom prst="rect">
            <a:avLst/>
          </a:prstGeom>
        </p:spPr>
      </p:pic>
    </p:spTree>
    <p:extLst>
      <p:ext uri="{BB962C8B-B14F-4D97-AF65-F5344CB8AC3E}">
        <p14:creationId xmlns:p14="http://schemas.microsoft.com/office/powerpoint/2010/main" val="110355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66933"/>
          </a:xfrm>
        </p:spPr>
        <p:txBody>
          <a:bodyPr/>
          <a:lstStyle/>
          <a:p>
            <a:pPr algn="l"/>
            <a:r>
              <a:rPr lang="en-US" sz="3200" dirty="0" smtClean="0">
                <a:solidFill>
                  <a:srgbClr val="0432FF"/>
                </a:solidFill>
              </a:rPr>
              <a:t>Challenges in Smart Building</a:t>
            </a:r>
            <a:endParaRPr lang="en-US" sz="3200" dirty="0">
              <a:solidFill>
                <a:srgbClr val="0432FF"/>
              </a:solidFill>
            </a:endParaRPr>
          </a:p>
        </p:txBody>
      </p:sp>
      <p:pic>
        <p:nvPicPr>
          <p:cNvPr id="4" name="Picture 3"/>
          <p:cNvPicPr>
            <a:picLocks noChangeAspect="1"/>
          </p:cNvPicPr>
          <p:nvPr/>
        </p:nvPicPr>
        <p:blipFill>
          <a:blip r:embed="rId3"/>
          <a:stretch>
            <a:fillRect/>
          </a:stretch>
        </p:blipFill>
        <p:spPr>
          <a:xfrm>
            <a:off x="1565560" y="1347169"/>
            <a:ext cx="2160000" cy="2160000"/>
          </a:xfrm>
          <a:prstGeom prst="rect">
            <a:avLst/>
          </a:prstGeom>
          <a:effectLst>
            <a:outerShdw blurRad="50800" dist="76200" dir="2700000" algn="tl" rotWithShape="0">
              <a:prstClr val="black">
                <a:alpha val="40000"/>
              </a:prstClr>
            </a:outerShdw>
          </a:effectLst>
        </p:spPr>
      </p:pic>
      <p:sp>
        <p:nvSpPr>
          <p:cNvPr id="5" name="TextBox 4"/>
          <p:cNvSpPr txBox="1"/>
          <p:nvPr/>
        </p:nvSpPr>
        <p:spPr>
          <a:xfrm>
            <a:off x="1722871" y="3603041"/>
            <a:ext cx="1845377" cy="300082"/>
          </a:xfrm>
          <a:prstGeom prst="rect">
            <a:avLst/>
          </a:prstGeom>
          <a:noFill/>
        </p:spPr>
        <p:txBody>
          <a:bodyPr wrap="none" rtlCol="0">
            <a:spAutoFit/>
          </a:bodyPr>
          <a:lstStyle/>
          <a:p>
            <a:r>
              <a:rPr lang="en-US" sz="1350" b="1" dirty="0"/>
              <a:t>DATA CORRUPTION</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53075" y="1523012"/>
            <a:ext cx="2160000" cy="2160000"/>
          </a:xfrm>
          <a:prstGeom prst="rect">
            <a:avLst/>
          </a:prstGeom>
          <a:effectLst>
            <a:outerShdw blurRad="50800" dist="76200" dir="2700000" algn="tl" rotWithShape="0">
              <a:prstClr val="black">
                <a:alpha val="40000"/>
              </a:prstClr>
            </a:outerShdw>
          </a:effectLst>
        </p:spPr>
      </p:pic>
      <p:sp>
        <p:nvSpPr>
          <p:cNvPr id="8" name="TextBox 7"/>
          <p:cNvSpPr txBox="1"/>
          <p:nvPr/>
        </p:nvSpPr>
        <p:spPr>
          <a:xfrm>
            <a:off x="5643436" y="3603041"/>
            <a:ext cx="1579278" cy="300082"/>
          </a:xfrm>
          <a:prstGeom prst="rect">
            <a:avLst/>
          </a:prstGeom>
          <a:noFill/>
        </p:spPr>
        <p:txBody>
          <a:bodyPr wrap="none" rtlCol="0">
            <a:spAutoFit/>
          </a:bodyPr>
          <a:lstStyle/>
          <a:p>
            <a:r>
              <a:rPr lang="en-US" sz="1350" b="1"/>
              <a:t>CYBER BREACH</a:t>
            </a:r>
            <a:endParaRPr lang="en-US" sz="1350" b="1" dirty="0"/>
          </a:p>
        </p:txBody>
      </p:sp>
    </p:spTree>
    <p:extLst>
      <p:ext uri="{BB962C8B-B14F-4D97-AF65-F5344CB8AC3E}">
        <p14:creationId xmlns:p14="http://schemas.microsoft.com/office/powerpoint/2010/main" val="307714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4369777"/>
          </a:xfrm>
          <a:prstGeom prst="rect">
            <a:avLst/>
          </a:prstGeom>
        </p:spPr>
      </p:pic>
      <p:sp>
        <p:nvSpPr>
          <p:cNvPr id="2" name="Title 1"/>
          <p:cNvSpPr>
            <a:spLocks noGrp="1"/>
          </p:cNvSpPr>
          <p:nvPr>
            <p:ph type="title"/>
          </p:nvPr>
        </p:nvSpPr>
        <p:spPr>
          <a:xfrm>
            <a:off x="786047" y="2074663"/>
            <a:ext cx="7886700" cy="1106999"/>
          </a:xfrm>
        </p:spPr>
        <p:txBody>
          <a:bodyPr>
            <a:normAutofit/>
          </a:bodyPr>
          <a:lstStyle/>
          <a:p>
            <a:r>
              <a:rPr lang="en-US" sz="3600" b="1" dirty="0">
                <a:solidFill>
                  <a:srgbClr val="FFFF00"/>
                </a:solidFill>
                <a:latin typeface="Bangla MN" charset="0"/>
                <a:ea typeface="Bangla MN" charset="0"/>
                <a:cs typeface="Bangla MN" charset="0"/>
              </a:rPr>
              <a:t>Anomaly detection is critical</a:t>
            </a:r>
          </a:p>
        </p:txBody>
      </p:sp>
    </p:spTree>
    <p:extLst>
      <p:ext uri="{BB962C8B-B14F-4D97-AF65-F5344CB8AC3E}">
        <p14:creationId xmlns:p14="http://schemas.microsoft.com/office/powerpoint/2010/main" val="1796211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42F12D-F80C-9640-A751-99EC091EA996}"/>
              </a:ext>
            </a:extLst>
          </p:cNvPr>
          <p:cNvSpPr>
            <a:spLocks noGrp="1"/>
          </p:cNvSpPr>
          <p:nvPr>
            <p:ph type="title"/>
          </p:nvPr>
        </p:nvSpPr>
        <p:spPr/>
        <p:txBody>
          <a:bodyPr>
            <a:noAutofit/>
          </a:bodyPr>
          <a:lstStyle/>
          <a:p>
            <a:pPr algn="l"/>
            <a:r>
              <a:rPr lang="en-US" sz="3200" dirty="0">
                <a:solidFill>
                  <a:srgbClr val="0432FF"/>
                </a:solidFill>
              </a:rPr>
              <a:t>The core is a stream of time series events and the goal is to find </a:t>
            </a:r>
            <a:r>
              <a:rPr lang="en-US" sz="3200" dirty="0">
                <a:solidFill>
                  <a:srgbClr val="C00000"/>
                </a:solidFill>
              </a:rPr>
              <a:t>anomalies</a:t>
            </a:r>
            <a:r>
              <a:rPr lang="en-US" sz="3200" dirty="0">
                <a:solidFill>
                  <a:srgbClr val="0432FF"/>
                </a:solidFill>
              </a:rPr>
              <a:t> in them</a:t>
            </a:r>
            <a:endParaRPr lang="en-US" sz="3200" dirty="0"/>
          </a:p>
        </p:txBody>
      </p:sp>
      <p:pic>
        <p:nvPicPr>
          <p:cNvPr id="4098" name="Picture 2" descr="Image result for time SERIES">
            <a:extLst>
              <a:ext uri="{FF2B5EF4-FFF2-40B4-BE49-F238E27FC236}">
                <a16:creationId xmlns="" xmlns:a16="http://schemas.microsoft.com/office/drawing/2014/main" id="{4DA24DAC-CC9A-BA4F-B959-4E48EB229935}"/>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285572" y="3375936"/>
            <a:ext cx="1825007" cy="9066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ime SERIES">
            <a:extLst>
              <a:ext uri="{FF2B5EF4-FFF2-40B4-BE49-F238E27FC236}">
                <a16:creationId xmlns="" xmlns:a16="http://schemas.microsoft.com/office/drawing/2014/main" id="{EC13EF58-08D7-184A-9095-3EAD2B3B52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64731" y="3375936"/>
            <a:ext cx="1514483" cy="906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ow of flags&#10;&#10;Description automatically generated">
            <a:extLst>
              <a:ext uri="{FF2B5EF4-FFF2-40B4-BE49-F238E27FC236}">
                <a16:creationId xmlns="" xmlns:a16="http://schemas.microsoft.com/office/drawing/2014/main" id="{142BF03C-2DDA-BD4A-94A1-02A7FDF3FFCC}"/>
              </a:ext>
            </a:extLst>
          </p:cNvPr>
          <p:cNvPicPr>
            <a:picLocks noChangeAspect="1"/>
          </p:cNvPicPr>
          <p:nvPr/>
        </p:nvPicPr>
        <p:blipFill>
          <a:blip r:embed="rId5"/>
          <a:stretch>
            <a:fillRect/>
          </a:stretch>
        </p:blipFill>
        <p:spPr>
          <a:xfrm>
            <a:off x="5133367" y="3375936"/>
            <a:ext cx="2874529" cy="9066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85572" y="1710107"/>
            <a:ext cx="6572855" cy="1318645"/>
          </a:xfrm>
          <a:prstGeom prst="rect">
            <a:avLst/>
          </a:prstGeom>
        </p:spPr>
      </p:pic>
      <p:sp>
        <p:nvSpPr>
          <p:cNvPr id="8" name="TextBox 7"/>
          <p:cNvSpPr txBox="1"/>
          <p:nvPr/>
        </p:nvSpPr>
        <p:spPr>
          <a:xfrm>
            <a:off x="628650" y="1360783"/>
            <a:ext cx="3025315" cy="276999"/>
          </a:xfrm>
          <a:prstGeom prst="rect">
            <a:avLst/>
          </a:prstGeom>
          <a:noFill/>
        </p:spPr>
        <p:txBody>
          <a:bodyPr wrap="none" rtlCol="0">
            <a:spAutoFit/>
          </a:bodyPr>
          <a:lstStyle/>
          <a:p>
            <a:r>
              <a:rPr lang="en-US" sz="1200" b="1" dirty="0"/>
              <a:t>SENSORS’ APPLICATION LEVEL DATA</a:t>
            </a:r>
          </a:p>
        </p:txBody>
      </p:sp>
      <p:sp>
        <p:nvSpPr>
          <p:cNvPr id="9" name="TextBox 8"/>
          <p:cNvSpPr txBox="1"/>
          <p:nvPr/>
        </p:nvSpPr>
        <p:spPr>
          <a:xfrm>
            <a:off x="628650" y="3052303"/>
            <a:ext cx="2793970" cy="276999"/>
          </a:xfrm>
          <a:prstGeom prst="rect">
            <a:avLst/>
          </a:prstGeom>
          <a:noFill/>
        </p:spPr>
        <p:txBody>
          <a:bodyPr wrap="none" rtlCol="0">
            <a:spAutoFit/>
          </a:bodyPr>
          <a:lstStyle/>
          <a:p>
            <a:r>
              <a:rPr lang="en-US" sz="1200" b="1" dirty="0"/>
              <a:t>SENSORS’ NETWORK LEVEL DATA</a:t>
            </a:r>
          </a:p>
        </p:txBody>
      </p:sp>
    </p:spTree>
    <p:extLst>
      <p:ext uri="{BB962C8B-B14F-4D97-AF65-F5344CB8AC3E}">
        <p14:creationId xmlns:p14="http://schemas.microsoft.com/office/powerpoint/2010/main" val="1641801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2_Red Gradient 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Red Gradient 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Title Slide [option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4214</TotalTime>
  <Words>2495</Words>
  <Application>Microsoft Macintosh PowerPoint</Application>
  <PresentationFormat>On-screen Show (16:9)</PresentationFormat>
  <Paragraphs>418</Paragraphs>
  <Slides>59</Slides>
  <Notes>43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59</vt:i4>
      </vt:variant>
    </vt:vector>
  </HeadingPairs>
  <TitlesOfParts>
    <vt:vector size="69" baseType="lpstr">
      <vt:lpstr>Bangla MN</vt:lpstr>
      <vt:lpstr>Calibri</vt:lpstr>
      <vt:lpstr>Century Gothic</vt:lpstr>
      <vt:lpstr>Mangal</vt:lpstr>
      <vt:lpstr>Times</vt:lpstr>
      <vt:lpstr>Wingdings</vt:lpstr>
      <vt:lpstr>Arial</vt:lpstr>
      <vt:lpstr>2_Red Gradient line</vt:lpstr>
      <vt:lpstr>3_Red Gradient line</vt:lpstr>
      <vt:lpstr>6_Title Slide [option 1]</vt:lpstr>
      <vt:lpstr>PowerPoint Presentation</vt:lpstr>
      <vt:lpstr>Outline</vt:lpstr>
      <vt:lpstr>We are increasingly moving towards a smart inter-connected world </vt:lpstr>
      <vt:lpstr>PowerPoint Presentation</vt:lpstr>
      <vt:lpstr>How AI is helping buildings become smarter</vt:lpstr>
      <vt:lpstr>Smart HVAC Management</vt:lpstr>
      <vt:lpstr>Challenges in Smart Building</vt:lpstr>
      <vt:lpstr>Anomaly detection is critical</vt:lpstr>
      <vt:lpstr>The core is a stream of time series events and the goal is to find anomalies in them</vt:lpstr>
      <vt:lpstr>The current standard practice is to build ML on Centralized data</vt:lpstr>
      <vt:lpstr>But connected devices present a number of novel challenges </vt:lpstr>
      <vt:lpstr>But connected devices present a number of novel challenges </vt:lpstr>
      <vt:lpstr>But connected devices present a number of novel challenges </vt:lpstr>
      <vt:lpstr>But connected devices present a number of novel challenges </vt:lpstr>
      <vt:lpstr>But connected devices present a number of novel challenges </vt:lpstr>
      <vt:lpstr>Federated Learning is here to rescue!!</vt:lpstr>
      <vt:lpstr>Steps for Federated Learning</vt:lpstr>
      <vt:lpstr>(a) Federation Construction</vt:lpstr>
      <vt:lpstr>(b) Decentralized Training</vt:lpstr>
      <vt:lpstr>(c) Model Accumulation</vt:lpstr>
      <vt:lpstr>(d) Model Aggregation</vt:lpstr>
      <vt:lpstr>Federated Learning (Rinse, Repeat)</vt:lpstr>
      <vt:lpstr>Use Case</vt:lpstr>
      <vt:lpstr>Tools- Choices</vt:lpstr>
      <vt:lpstr>We use PySyft</vt:lpstr>
      <vt:lpstr>Demo</vt:lpstr>
      <vt:lpstr>Demo use case</vt:lpstr>
      <vt:lpstr>Capture data</vt:lpstr>
      <vt:lpstr>Threat type distribution</vt:lpstr>
      <vt:lpstr>Construct feature matrix and target vector</vt:lpstr>
      <vt:lpstr>Train/Test split</vt:lpstr>
      <vt:lpstr>Lets set up the environment for federated learning</vt:lpstr>
      <vt:lpstr>Lets set the training parameters</vt:lpstr>
      <vt:lpstr>Prepare federated data and distribute across the gateways</vt:lpstr>
      <vt:lpstr>Lets define a simple logistic regression model</vt:lpstr>
      <vt:lpstr>Lets define the training process</vt:lpstr>
      <vt:lpstr>Lets define the validation process</vt:lpstr>
      <vt:lpstr>Lets train the model in federated way</vt:lpstr>
      <vt:lpstr>Save, Reload and Use the model to predict one network traffic data </vt:lpstr>
      <vt:lpstr>Demo use case</vt:lpstr>
      <vt:lpstr>Some of our design choices</vt:lpstr>
      <vt:lpstr>Types of Federated Learning</vt:lpstr>
      <vt:lpstr>Single Party Federated Learning</vt:lpstr>
      <vt:lpstr>Multi Party Federated Learning</vt:lpstr>
      <vt:lpstr>Challenges in Federated Learning</vt:lpstr>
      <vt:lpstr>Inference Attack</vt:lpstr>
      <vt:lpstr>Inference Attack</vt:lpstr>
      <vt:lpstr>Inference Attack</vt:lpstr>
      <vt:lpstr>Solution: Differential Privacy</vt:lpstr>
      <vt:lpstr>Model Poisoning</vt:lpstr>
      <vt:lpstr>Solution: Sybil Detection</vt:lpstr>
      <vt:lpstr>Benefits</vt:lpstr>
      <vt:lpstr>Benefits</vt:lpstr>
      <vt:lpstr>Benefits</vt:lpstr>
      <vt:lpstr>Benefits</vt:lpstr>
      <vt:lpstr>Benefits</vt:lpstr>
      <vt:lpstr>Acknowledgements</vt:lpstr>
      <vt:lpstr>PowerPoint Presentation</vt:lpstr>
      <vt:lpstr>Rate today’s session</vt:lpstr>
    </vt:vector>
  </TitlesOfParts>
  <Company>O'Reilly Media</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 Vondrak</dc:creator>
  <cp:lastModifiedBy>Microsoft Office User</cp:lastModifiedBy>
  <cp:revision>304</cp:revision>
  <cp:lastPrinted>2019-10-16T21:35:09Z</cp:lastPrinted>
  <dcterms:created xsi:type="dcterms:W3CDTF">2018-07-24T00:02:08Z</dcterms:created>
  <dcterms:modified xsi:type="dcterms:W3CDTF">2019-10-17T13:35:36Z</dcterms:modified>
</cp:coreProperties>
</file>